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82" r:id="rId4"/>
    <p:sldId id="296" r:id="rId5"/>
    <p:sldId id="283" r:id="rId6"/>
    <p:sldId id="266" r:id="rId7"/>
    <p:sldId id="284" r:id="rId8"/>
    <p:sldId id="277" r:id="rId9"/>
    <p:sldId id="280" r:id="rId10"/>
    <p:sldId id="267" r:id="rId11"/>
    <p:sldId id="273" r:id="rId12"/>
    <p:sldId id="298" r:id="rId13"/>
    <p:sldId id="285" r:id="rId14"/>
    <p:sldId id="286" r:id="rId15"/>
    <p:sldId id="287" r:id="rId16"/>
    <p:sldId id="288" r:id="rId17"/>
    <p:sldId id="292" r:id="rId18"/>
    <p:sldId id="289" r:id="rId19"/>
    <p:sldId id="290" r:id="rId20"/>
    <p:sldId id="291" r:id="rId21"/>
    <p:sldId id="293" r:id="rId22"/>
    <p:sldId id="294" r:id="rId23"/>
    <p:sldId id="295" r:id="rId24"/>
    <p:sldId id="299" r:id="rId25"/>
    <p:sldId id="260" r:id="rId26"/>
    <p:sldId id="268" r:id="rId27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279"/>
    <a:srgbClr val="000000"/>
    <a:srgbClr val="FFFFFF"/>
    <a:srgbClr val="3552A5"/>
    <a:srgbClr val="3166A1"/>
    <a:srgbClr val="000099"/>
    <a:srgbClr val="E0F1F2"/>
    <a:srgbClr val="422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2" autoAdjust="0"/>
  </p:normalViewPr>
  <p:slideViewPr>
    <p:cSldViewPr showGuides="1">
      <p:cViewPr>
        <p:scale>
          <a:sx n="178" d="100"/>
          <a:sy n="178" d="100"/>
        </p:scale>
        <p:origin x="-666" y="-1428"/>
      </p:cViewPr>
      <p:guideLst>
        <p:guide orient="horz" pos="206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6BA36E-D3C9-4EED-BC38-2582D96A5ED2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fr-FR"/>
        </a:p>
      </dgm:t>
    </dgm:pt>
    <dgm:pt modelId="{DAFDBE6A-CFD3-4A5D-9AA7-7FA600BF01AD}">
      <dgm:prSet/>
      <dgm:spPr/>
      <dgm:t>
        <a:bodyPr/>
        <a:lstStyle/>
        <a:p>
          <a:pPr rtl="0"/>
          <a:r>
            <a:rPr lang="fr-FR" b="1" i="1" dirty="0" smtClean="0"/>
            <a:t>Axe stratégique 1 : Renforcement des capacités des élus et du personnel administratif des communes ;</a:t>
          </a:r>
          <a:endParaRPr lang="fr-FR" dirty="0"/>
        </a:p>
      </dgm:t>
    </dgm:pt>
    <dgm:pt modelId="{F68BCD3A-F4A9-457C-81BC-BC63DB1A9972}" type="parTrans" cxnId="{84C6B34A-7295-4002-863F-019E0E7EB93F}">
      <dgm:prSet/>
      <dgm:spPr/>
      <dgm:t>
        <a:bodyPr/>
        <a:lstStyle/>
        <a:p>
          <a:endParaRPr lang="fr-FR"/>
        </a:p>
      </dgm:t>
    </dgm:pt>
    <dgm:pt modelId="{B5BE3AA1-FE96-4F3D-A24D-3F38E547C015}" type="sibTrans" cxnId="{84C6B34A-7295-4002-863F-019E0E7EB93F}">
      <dgm:prSet/>
      <dgm:spPr/>
      <dgm:t>
        <a:bodyPr/>
        <a:lstStyle/>
        <a:p>
          <a:endParaRPr lang="fr-FR"/>
        </a:p>
      </dgm:t>
    </dgm:pt>
    <dgm:pt modelId="{813E7427-6517-4477-8A79-0ADB1A9C70D6}">
      <dgm:prSet/>
      <dgm:spPr/>
      <dgm:t>
        <a:bodyPr/>
        <a:lstStyle/>
        <a:p>
          <a:pPr rtl="0"/>
          <a:r>
            <a:rPr lang="fr-FR" b="1" i="1" dirty="0" smtClean="0"/>
            <a:t>Axe stratégique 2 : Marketing des Communes ; </a:t>
          </a:r>
          <a:endParaRPr lang="fr-FR" dirty="0"/>
        </a:p>
      </dgm:t>
    </dgm:pt>
    <dgm:pt modelId="{CAFB8B17-51D5-466B-8073-F8CCE0B610E7}" type="parTrans" cxnId="{0451E748-D8C7-42C6-96C4-9D205FF1EB2E}">
      <dgm:prSet/>
      <dgm:spPr/>
      <dgm:t>
        <a:bodyPr/>
        <a:lstStyle/>
        <a:p>
          <a:endParaRPr lang="fr-FR"/>
        </a:p>
      </dgm:t>
    </dgm:pt>
    <dgm:pt modelId="{6C97980F-7AAA-43EF-BC7D-9E7F941C3DE8}" type="sibTrans" cxnId="{0451E748-D8C7-42C6-96C4-9D205FF1EB2E}">
      <dgm:prSet/>
      <dgm:spPr/>
      <dgm:t>
        <a:bodyPr/>
        <a:lstStyle/>
        <a:p>
          <a:endParaRPr lang="fr-FR"/>
        </a:p>
      </dgm:t>
    </dgm:pt>
    <dgm:pt modelId="{4E26762E-572A-4EA8-8D54-B19EEACB58B0}">
      <dgm:prSet/>
      <dgm:spPr/>
      <dgm:t>
        <a:bodyPr/>
        <a:lstStyle/>
        <a:p>
          <a:pPr rtl="0"/>
          <a:r>
            <a:rPr lang="fr-FR" b="1" i="1" smtClean="0"/>
            <a:t>Axe stratégique 3 : Partenariats ;</a:t>
          </a:r>
          <a:endParaRPr lang="fr-FR"/>
        </a:p>
      </dgm:t>
    </dgm:pt>
    <dgm:pt modelId="{90545C81-B3C3-4071-8456-D97AE91417C7}" type="parTrans" cxnId="{C5CB39A7-9CFD-444C-AB26-C1F2701618EF}">
      <dgm:prSet/>
      <dgm:spPr/>
      <dgm:t>
        <a:bodyPr/>
        <a:lstStyle/>
        <a:p>
          <a:endParaRPr lang="fr-FR"/>
        </a:p>
      </dgm:t>
    </dgm:pt>
    <dgm:pt modelId="{4A5AE38B-EAE7-4CC8-A06B-875E5E2D267B}" type="sibTrans" cxnId="{C5CB39A7-9CFD-444C-AB26-C1F2701618EF}">
      <dgm:prSet/>
      <dgm:spPr/>
      <dgm:t>
        <a:bodyPr/>
        <a:lstStyle/>
        <a:p>
          <a:endParaRPr lang="fr-FR"/>
        </a:p>
      </dgm:t>
    </dgm:pt>
    <dgm:pt modelId="{729DCD29-0FBD-46EA-B2E4-A0834B967190}">
      <dgm:prSet/>
      <dgm:spPr/>
      <dgm:t>
        <a:bodyPr/>
        <a:lstStyle/>
        <a:p>
          <a:pPr rtl="0"/>
          <a:r>
            <a:rPr lang="fr-FR" b="1" i="1" smtClean="0"/>
            <a:t>Axe stratégique 4 : Mobilisation des ressources ;</a:t>
          </a:r>
          <a:endParaRPr lang="fr-FR"/>
        </a:p>
      </dgm:t>
    </dgm:pt>
    <dgm:pt modelId="{F6C7E2F2-A53E-4585-9284-D3C6222A9902}" type="parTrans" cxnId="{5F273382-1BD0-4C95-BC91-A128CFE448DF}">
      <dgm:prSet/>
      <dgm:spPr/>
      <dgm:t>
        <a:bodyPr/>
        <a:lstStyle/>
        <a:p>
          <a:endParaRPr lang="fr-FR"/>
        </a:p>
      </dgm:t>
    </dgm:pt>
    <dgm:pt modelId="{6BC0F5B3-6F4C-4EC5-BF74-0DE144F5E54C}" type="sibTrans" cxnId="{5F273382-1BD0-4C95-BC91-A128CFE448DF}">
      <dgm:prSet/>
      <dgm:spPr/>
      <dgm:t>
        <a:bodyPr/>
        <a:lstStyle/>
        <a:p>
          <a:endParaRPr lang="fr-FR"/>
        </a:p>
      </dgm:t>
    </dgm:pt>
    <dgm:pt modelId="{D95182A2-3986-476A-A8BA-179258B30A9C}">
      <dgm:prSet/>
      <dgm:spPr/>
      <dgm:t>
        <a:bodyPr/>
        <a:lstStyle/>
        <a:p>
          <a:pPr rtl="0"/>
          <a:r>
            <a:rPr lang="fr-FR" b="1" i="1" smtClean="0"/>
            <a:t>Axe stratégique 5 : Plaidoyer, communication ;</a:t>
          </a:r>
          <a:endParaRPr lang="fr-FR"/>
        </a:p>
      </dgm:t>
    </dgm:pt>
    <dgm:pt modelId="{67E8F7A9-0FC4-4420-9ACF-E7223D3B3FCB}" type="parTrans" cxnId="{DC147B0E-8FF1-4E12-9B8F-7A922E52A418}">
      <dgm:prSet/>
      <dgm:spPr/>
      <dgm:t>
        <a:bodyPr/>
        <a:lstStyle/>
        <a:p>
          <a:endParaRPr lang="fr-FR"/>
        </a:p>
      </dgm:t>
    </dgm:pt>
    <dgm:pt modelId="{AB870697-CE8D-4FD8-ABB7-0690955EC86F}" type="sibTrans" cxnId="{DC147B0E-8FF1-4E12-9B8F-7A922E52A418}">
      <dgm:prSet/>
      <dgm:spPr/>
      <dgm:t>
        <a:bodyPr/>
        <a:lstStyle/>
        <a:p>
          <a:endParaRPr lang="fr-FR"/>
        </a:p>
      </dgm:t>
    </dgm:pt>
    <dgm:pt modelId="{63BBEA8B-B666-4A44-A5C3-275817CCC062}">
      <dgm:prSet/>
      <dgm:spPr/>
      <dgm:t>
        <a:bodyPr/>
        <a:lstStyle/>
        <a:p>
          <a:pPr rtl="0"/>
          <a:r>
            <a:rPr lang="fr-FR" b="1" i="1" dirty="0" smtClean="0"/>
            <a:t>Axe stratégique 6 : Promotion l’égalité genre</a:t>
          </a:r>
          <a:endParaRPr lang="fr-FR" dirty="0"/>
        </a:p>
      </dgm:t>
    </dgm:pt>
    <dgm:pt modelId="{63216DE7-1498-4F86-850E-122C3DF2C8CC}" type="parTrans" cxnId="{F3DEEF7E-AE04-4625-A20B-48A611AFE516}">
      <dgm:prSet/>
      <dgm:spPr/>
      <dgm:t>
        <a:bodyPr/>
        <a:lstStyle/>
        <a:p>
          <a:endParaRPr lang="fr-FR"/>
        </a:p>
      </dgm:t>
    </dgm:pt>
    <dgm:pt modelId="{D3E11A1A-7EE8-4FF8-B070-EB9867625362}" type="sibTrans" cxnId="{F3DEEF7E-AE04-4625-A20B-48A611AFE516}">
      <dgm:prSet/>
      <dgm:spPr/>
      <dgm:t>
        <a:bodyPr/>
        <a:lstStyle/>
        <a:p>
          <a:endParaRPr lang="fr-FR"/>
        </a:p>
      </dgm:t>
    </dgm:pt>
    <dgm:pt modelId="{A8E40CE2-4A68-4053-BD3C-EFF228DA8352}" type="pres">
      <dgm:prSet presAssocID="{046BA36E-D3C9-4EED-BC38-2582D96A5E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8373D3A7-CAD3-45DF-AC8C-387221B6D277}" type="pres">
      <dgm:prSet presAssocID="{046BA36E-D3C9-4EED-BC38-2582D96A5ED2}" presName="Name1" presStyleCnt="0"/>
      <dgm:spPr/>
    </dgm:pt>
    <dgm:pt modelId="{CEE90711-C3DE-4669-8525-2E9F75FFECAC}" type="pres">
      <dgm:prSet presAssocID="{046BA36E-D3C9-4EED-BC38-2582D96A5ED2}" presName="cycle" presStyleCnt="0"/>
      <dgm:spPr/>
    </dgm:pt>
    <dgm:pt modelId="{098962C9-83B2-4FFD-AFBE-0A1897981600}" type="pres">
      <dgm:prSet presAssocID="{046BA36E-D3C9-4EED-BC38-2582D96A5ED2}" presName="srcNode" presStyleLbl="node1" presStyleIdx="0" presStyleCnt="6"/>
      <dgm:spPr/>
    </dgm:pt>
    <dgm:pt modelId="{94E32985-2907-4151-9B8F-E165ED2B37AF}" type="pres">
      <dgm:prSet presAssocID="{046BA36E-D3C9-4EED-BC38-2582D96A5ED2}" presName="conn" presStyleLbl="parChTrans1D2" presStyleIdx="0" presStyleCnt="1"/>
      <dgm:spPr/>
      <dgm:t>
        <a:bodyPr/>
        <a:lstStyle/>
        <a:p>
          <a:endParaRPr lang="fr-FR"/>
        </a:p>
      </dgm:t>
    </dgm:pt>
    <dgm:pt modelId="{4A04F17F-5879-4A3A-87FD-5D7CF712F23C}" type="pres">
      <dgm:prSet presAssocID="{046BA36E-D3C9-4EED-BC38-2582D96A5ED2}" presName="extraNode" presStyleLbl="node1" presStyleIdx="0" presStyleCnt="6"/>
      <dgm:spPr/>
    </dgm:pt>
    <dgm:pt modelId="{91FE24CF-9098-4948-90C1-26FAF53358AB}" type="pres">
      <dgm:prSet presAssocID="{046BA36E-D3C9-4EED-BC38-2582D96A5ED2}" presName="dstNode" presStyleLbl="node1" presStyleIdx="0" presStyleCnt="6"/>
      <dgm:spPr/>
    </dgm:pt>
    <dgm:pt modelId="{601B4260-12C2-4759-BA93-421497D406C7}" type="pres">
      <dgm:prSet presAssocID="{DAFDBE6A-CFD3-4A5D-9AA7-7FA600BF01A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2BFF1F-E5E0-47CA-8DFA-85F1EA7BBE1F}" type="pres">
      <dgm:prSet presAssocID="{DAFDBE6A-CFD3-4A5D-9AA7-7FA600BF01AD}" presName="accent_1" presStyleCnt="0"/>
      <dgm:spPr/>
    </dgm:pt>
    <dgm:pt modelId="{7CFB4420-67AC-4111-9787-F76B760550C2}" type="pres">
      <dgm:prSet presAssocID="{DAFDBE6A-CFD3-4A5D-9AA7-7FA600BF01AD}" presName="accentRepeatNode" presStyleLbl="solidFgAcc1" presStyleIdx="0" presStyleCnt="6"/>
      <dgm:spPr/>
    </dgm:pt>
    <dgm:pt modelId="{D5768A91-2517-4405-AEB0-AEA38610F8E5}" type="pres">
      <dgm:prSet presAssocID="{813E7427-6517-4477-8A79-0ADB1A9C70D6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104A2D-E068-40F0-9CCC-F7B25A9B9E72}" type="pres">
      <dgm:prSet presAssocID="{813E7427-6517-4477-8A79-0ADB1A9C70D6}" presName="accent_2" presStyleCnt="0"/>
      <dgm:spPr/>
    </dgm:pt>
    <dgm:pt modelId="{0A84B92A-9F01-429D-AD15-EC2B03383C42}" type="pres">
      <dgm:prSet presAssocID="{813E7427-6517-4477-8A79-0ADB1A9C70D6}" presName="accentRepeatNode" presStyleLbl="solidFgAcc1" presStyleIdx="1" presStyleCnt="6"/>
      <dgm:spPr/>
    </dgm:pt>
    <dgm:pt modelId="{6253BAF1-54F0-4069-ACC4-E1AF84623BD6}" type="pres">
      <dgm:prSet presAssocID="{4E26762E-572A-4EA8-8D54-B19EEACB58B0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A05EC8-A395-4FCE-9333-7F0C2D31AA3E}" type="pres">
      <dgm:prSet presAssocID="{4E26762E-572A-4EA8-8D54-B19EEACB58B0}" presName="accent_3" presStyleCnt="0"/>
      <dgm:spPr/>
    </dgm:pt>
    <dgm:pt modelId="{0B484D96-6A87-496B-85A1-BBAC24AF85B4}" type="pres">
      <dgm:prSet presAssocID="{4E26762E-572A-4EA8-8D54-B19EEACB58B0}" presName="accentRepeatNode" presStyleLbl="solidFgAcc1" presStyleIdx="2" presStyleCnt="6"/>
      <dgm:spPr/>
    </dgm:pt>
    <dgm:pt modelId="{A6CFCFEE-9C38-4BF3-984D-F001F3305647}" type="pres">
      <dgm:prSet presAssocID="{729DCD29-0FBD-46EA-B2E4-A0834B967190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D8C246-70E0-4454-BFBD-72A425BD16F0}" type="pres">
      <dgm:prSet presAssocID="{729DCD29-0FBD-46EA-B2E4-A0834B967190}" presName="accent_4" presStyleCnt="0"/>
      <dgm:spPr/>
    </dgm:pt>
    <dgm:pt modelId="{42F6F318-2374-46DD-B8B0-E97426A62A0E}" type="pres">
      <dgm:prSet presAssocID="{729DCD29-0FBD-46EA-B2E4-A0834B967190}" presName="accentRepeatNode" presStyleLbl="solidFgAcc1" presStyleIdx="3" presStyleCnt="6"/>
      <dgm:spPr/>
    </dgm:pt>
    <dgm:pt modelId="{278EAD42-8D94-4A35-ABEE-AF3C20B7EE0E}" type="pres">
      <dgm:prSet presAssocID="{D95182A2-3986-476A-A8BA-179258B30A9C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39D1BC-5706-4A4F-9265-2E63952A093E}" type="pres">
      <dgm:prSet presAssocID="{D95182A2-3986-476A-A8BA-179258B30A9C}" presName="accent_5" presStyleCnt="0"/>
      <dgm:spPr/>
    </dgm:pt>
    <dgm:pt modelId="{484F5C2C-BA04-4FDC-BC15-AB7C9C16B2C2}" type="pres">
      <dgm:prSet presAssocID="{D95182A2-3986-476A-A8BA-179258B30A9C}" presName="accentRepeatNode" presStyleLbl="solidFgAcc1" presStyleIdx="4" presStyleCnt="6"/>
      <dgm:spPr/>
    </dgm:pt>
    <dgm:pt modelId="{8E201465-A121-4FCA-9C70-FED398B19225}" type="pres">
      <dgm:prSet presAssocID="{63BBEA8B-B666-4A44-A5C3-275817CCC062}" presName="text_6" presStyleLbl="node1" presStyleIdx="5" presStyleCnt="6" custLinFactNeighborY="-130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A1C197-9D03-4E06-B295-49E092EE6F58}" type="pres">
      <dgm:prSet presAssocID="{63BBEA8B-B666-4A44-A5C3-275817CCC062}" presName="accent_6" presStyleCnt="0"/>
      <dgm:spPr/>
    </dgm:pt>
    <dgm:pt modelId="{CF8E55F2-D6AA-4BA0-987B-63DCAED5CAA4}" type="pres">
      <dgm:prSet presAssocID="{63BBEA8B-B666-4A44-A5C3-275817CCC062}" presName="accentRepeatNode" presStyleLbl="solidFgAcc1" presStyleIdx="5" presStyleCnt="6"/>
      <dgm:spPr/>
    </dgm:pt>
  </dgm:ptLst>
  <dgm:cxnLst>
    <dgm:cxn modelId="{DE3D07DB-A8DB-4B52-B3C5-A07C0B82E5E8}" type="presOf" srcId="{DAFDBE6A-CFD3-4A5D-9AA7-7FA600BF01AD}" destId="{601B4260-12C2-4759-BA93-421497D406C7}" srcOrd="0" destOrd="0" presId="urn:microsoft.com/office/officeart/2008/layout/VerticalCurvedList"/>
    <dgm:cxn modelId="{3A0B51C9-AF93-47AC-BA7F-B00F55067E12}" type="presOf" srcId="{813E7427-6517-4477-8A79-0ADB1A9C70D6}" destId="{D5768A91-2517-4405-AEB0-AEA38610F8E5}" srcOrd="0" destOrd="0" presId="urn:microsoft.com/office/officeart/2008/layout/VerticalCurvedList"/>
    <dgm:cxn modelId="{85B1BE0C-6490-4B3F-8DCE-7517407CF24D}" type="presOf" srcId="{B5BE3AA1-FE96-4F3D-A24D-3F38E547C015}" destId="{94E32985-2907-4151-9B8F-E165ED2B37AF}" srcOrd="0" destOrd="0" presId="urn:microsoft.com/office/officeart/2008/layout/VerticalCurvedList"/>
    <dgm:cxn modelId="{FB9C285F-6855-46D4-B0A3-8EA407D640CF}" type="presOf" srcId="{63BBEA8B-B666-4A44-A5C3-275817CCC062}" destId="{8E201465-A121-4FCA-9C70-FED398B19225}" srcOrd="0" destOrd="0" presId="urn:microsoft.com/office/officeart/2008/layout/VerticalCurvedList"/>
    <dgm:cxn modelId="{F3DEEF7E-AE04-4625-A20B-48A611AFE516}" srcId="{046BA36E-D3C9-4EED-BC38-2582D96A5ED2}" destId="{63BBEA8B-B666-4A44-A5C3-275817CCC062}" srcOrd="5" destOrd="0" parTransId="{63216DE7-1498-4F86-850E-122C3DF2C8CC}" sibTransId="{D3E11A1A-7EE8-4FF8-B070-EB9867625362}"/>
    <dgm:cxn modelId="{84C6B34A-7295-4002-863F-019E0E7EB93F}" srcId="{046BA36E-D3C9-4EED-BC38-2582D96A5ED2}" destId="{DAFDBE6A-CFD3-4A5D-9AA7-7FA600BF01AD}" srcOrd="0" destOrd="0" parTransId="{F68BCD3A-F4A9-457C-81BC-BC63DB1A9972}" sibTransId="{B5BE3AA1-FE96-4F3D-A24D-3F38E547C015}"/>
    <dgm:cxn modelId="{B5E442AA-5849-4D42-9FE7-75B830375AD0}" type="presOf" srcId="{046BA36E-D3C9-4EED-BC38-2582D96A5ED2}" destId="{A8E40CE2-4A68-4053-BD3C-EFF228DA8352}" srcOrd="0" destOrd="0" presId="urn:microsoft.com/office/officeart/2008/layout/VerticalCurvedList"/>
    <dgm:cxn modelId="{C5CB39A7-9CFD-444C-AB26-C1F2701618EF}" srcId="{046BA36E-D3C9-4EED-BC38-2582D96A5ED2}" destId="{4E26762E-572A-4EA8-8D54-B19EEACB58B0}" srcOrd="2" destOrd="0" parTransId="{90545C81-B3C3-4071-8456-D97AE91417C7}" sibTransId="{4A5AE38B-EAE7-4CC8-A06B-875E5E2D267B}"/>
    <dgm:cxn modelId="{DC147B0E-8FF1-4E12-9B8F-7A922E52A418}" srcId="{046BA36E-D3C9-4EED-BC38-2582D96A5ED2}" destId="{D95182A2-3986-476A-A8BA-179258B30A9C}" srcOrd="4" destOrd="0" parTransId="{67E8F7A9-0FC4-4420-9ACF-E7223D3B3FCB}" sibTransId="{AB870697-CE8D-4FD8-ABB7-0690955EC86F}"/>
    <dgm:cxn modelId="{5F273382-1BD0-4C95-BC91-A128CFE448DF}" srcId="{046BA36E-D3C9-4EED-BC38-2582D96A5ED2}" destId="{729DCD29-0FBD-46EA-B2E4-A0834B967190}" srcOrd="3" destOrd="0" parTransId="{F6C7E2F2-A53E-4585-9284-D3C6222A9902}" sibTransId="{6BC0F5B3-6F4C-4EC5-BF74-0DE144F5E54C}"/>
    <dgm:cxn modelId="{0451E748-D8C7-42C6-96C4-9D205FF1EB2E}" srcId="{046BA36E-D3C9-4EED-BC38-2582D96A5ED2}" destId="{813E7427-6517-4477-8A79-0ADB1A9C70D6}" srcOrd="1" destOrd="0" parTransId="{CAFB8B17-51D5-466B-8073-F8CCE0B610E7}" sibTransId="{6C97980F-7AAA-43EF-BC7D-9E7F941C3DE8}"/>
    <dgm:cxn modelId="{5D3D66B5-C467-4D50-9E90-461E8E6612D2}" type="presOf" srcId="{729DCD29-0FBD-46EA-B2E4-A0834B967190}" destId="{A6CFCFEE-9C38-4BF3-984D-F001F3305647}" srcOrd="0" destOrd="0" presId="urn:microsoft.com/office/officeart/2008/layout/VerticalCurvedList"/>
    <dgm:cxn modelId="{25678A70-6D4D-42E2-8E0A-6DA59DE9C928}" type="presOf" srcId="{D95182A2-3986-476A-A8BA-179258B30A9C}" destId="{278EAD42-8D94-4A35-ABEE-AF3C20B7EE0E}" srcOrd="0" destOrd="0" presId="urn:microsoft.com/office/officeart/2008/layout/VerticalCurvedList"/>
    <dgm:cxn modelId="{60F36DB8-0BAE-4BE2-AC10-808C5D5E98A2}" type="presOf" srcId="{4E26762E-572A-4EA8-8D54-B19EEACB58B0}" destId="{6253BAF1-54F0-4069-ACC4-E1AF84623BD6}" srcOrd="0" destOrd="0" presId="urn:microsoft.com/office/officeart/2008/layout/VerticalCurvedList"/>
    <dgm:cxn modelId="{13DB63D3-45BF-4465-81A7-B30638CB7DC7}" type="presParOf" srcId="{A8E40CE2-4A68-4053-BD3C-EFF228DA8352}" destId="{8373D3A7-CAD3-45DF-AC8C-387221B6D277}" srcOrd="0" destOrd="0" presId="urn:microsoft.com/office/officeart/2008/layout/VerticalCurvedList"/>
    <dgm:cxn modelId="{D5DB62E3-C9B8-4432-A1EF-6ADAC0C1CAF5}" type="presParOf" srcId="{8373D3A7-CAD3-45DF-AC8C-387221B6D277}" destId="{CEE90711-C3DE-4669-8525-2E9F75FFECAC}" srcOrd="0" destOrd="0" presId="urn:microsoft.com/office/officeart/2008/layout/VerticalCurvedList"/>
    <dgm:cxn modelId="{ECD4C862-8E29-4A3D-8CF7-E0121BDB3A42}" type="presParOf" srcId="{CEE90711-C3DE-4669-8525-2E9F75FFECAC}" destId="{098962C9-83B2-4FFD-AFBE-0A1897981600}" srcOrd="0" destOrd="0" presId="urn:microsoft.com/office/officeart/2008/layout/VerticalCurvedList"/>
    <dgm:cxn modelId="{68529EEF-935A-4B46-9FC8-3631D4D9CF3F}" type="presParOf" srcId="{CEE90711-C3DE-4669-8525-2E9F75FFECAC}" destId="{94E32985-2907-4151-9B8F-E165ED2B37AF}" srcOrd="1" destOrd="0" presId="urn:microsoft.com/office/officeart/2008/layout/VerticalCurvedList"/>
    <dgm:cxn modelId="{31F4C473-EF4D-4ECB-9DA2-FF97526D92D9}" type="presParOf" srcId="{CEE90711-C3DE-4669-8525-2E9F75FFECAC}" destId="{4A04F17F-5879-4A3A-87FD-5D7CF712F23C}" srcOrd="2" destOrd="0" presId="urn:microsoft.com/office/officeart/2008/layout/VerticalCurvedList"/>
    <dgm:cxn modelId="{ACB2067F-A9AC-4E2C-9591-698203F31D89}" type="presParOf" srcId="{CEE90711-C3DE-4669-8525-2E9F75FFECAC}" destId="{91FE24CF-9098-4948-90C1-26FAF53358AB}" srcOrd="3" destOrd="0" presId="urn:microsoft.com/office/officeart/2008/layout/VerticalCurvedList"/>
    <dgm:cxn modelId="{A4326353-4E74-4B67-ADE2-F6962CFF076A}" type="presParOf" srcId="{8373D3A7-CAD3-45DF-AC8C-387221B6D277}" destId="{601B4260-12C2-4759-BA93-421497D406C7}" srcOrd="1" destOrd="0" presId="urn:microsoft.com/office/officeart/2008/layout/VerticalCurvedList"/>
    <dgm:cxn modelId="{D0DA66FE-5675-44C7-8B29-3B07777BA5B0}" type="presParOf" srcId="{8373D3A7-CAD3-45DF-AC8C-387221B6D277}" destId="{AA2BFF1F-E5E0-47CA-8DFA-85F1EA7BBE1F}" srcOrd="2" destOrd="0" presId="urn:microsoft.com/office/officeart/2008/layout/VerticalCurvedList"/>
    <dgm:cxn modelId="{3B23D7C5-7754-4C93-9516-73AECE7FFBE6}" type="presParOf" srcId="{AA2BFF1F-E5E0-47CA-8DFA-85F1EA7BBE1F}" destId="{7CFB4420-67AC-4111-9787-F76B760550C2}" srcOrd="0" destOrd="0" presId="urn:microsoft.com/office/officeart/2008/layout/VerticalCurvedList"/>
    <dgm:cxn modelId="{07A1ED3F-93DC-4B3E-8776-E0D596C658DD}" type="presParOf" srcId="{8373D3A7-CAD3-45DF-AC8C-387221B6D277}" destId="{D5768A91-2517-4405-AEB0-AEA38610F8E5}" srcOrd="3" destOrd="0" presId="urn:microsoft.com/office/officeart/2008/layout/VerticalCurvedList"/>
    <dgm:cxn modelId="{6D30AD1D-E15A-4054-90DD-3FE9B9CEEC50}" type="presParOf" srcId="{8373D3A7-CAD3-45DF-AC8C-387221B6D277}" destId="{06104A2D-E068-40F0-9CCC-F7B25A9B9E72}" srcOrd="4" destOrd="0" presId="urn:microsoft.com/office/officeart/2008/layout/VerticalCurvedList"/>
    <dgm:cxn modelId="{D6949850-B807-46EF-BB49-5A07DFAD0A57}" type="presParOf" srcId="{06104A2D-E068-40F0-9CCC-F7B25A9B9E72}" destId="{0A84B92A-9F01-429D-AD15-EC2B03383C42}" srcOrd="0" destOrd="0" presId="urn:microsoft.com/office/officeart/2008/layout/VerticalCurvedList"/>
    <dgm:cxn modelId="{BF65C2A0-2F89-437A-A804-FEF049B935E6}" type="presParOf" srcId="{8373D3A7-CAD3-45DF-AC8C-387221B6D277}" destId="{6253BAF1-54F0-4069-ACC4-E1AF84623BD6}" srcOrd="5" destOrd="0" presId="urn:microsoft.com/office/officeart/2008/layout/VerticalCurvedList"/>
    <dgm:cxn modelId="{FA54DA67-B9BE-4920-B940-D6774F01D2E3}" type="presParOf" srcId="{8373D3A7-CAD3-45DF-AC8C-387221B6D277}" destId="{5EA05EC8-A395-4FCE-9333-7F0C2D31AA3E}" srcOrd="6" destOrd="0" presId="urn:microsoft.com/office/officeart/2008/layout/VerticalCurvedList"/>
    <dgm:cxn modelId="{987FE538-1CC2-4BEF-BA96-93FC68E48524}" type="presParOf" srcId="{5EA05EC8-A395-4FCE-9333-7F0C2D31AA3E}" destId="{0B484D96-6A87-496B-85A1-BBAC24AF85B4}" srcOrd="0" destOrd="0" presId="urn:microsoft.com/office/officeart/2008/layout/VerticalCurvedList"/>
    <dgm:cxn modelId="{0743920C-7F44-4405-8ED8-1E5B0BA3B75B}" type="presParOf" srcId="{8373D3A7-CAD3-45DF-AC8C-387221B6D277}" destId="{A6CFCFEE-9C38-4BF3-984D-F001F3305647}" srcOrd="7" destOrd="0" presId="urn:microsoft.com/office/officeart/2008/layout/VerticalCurvedList"/>
    <dgm:cxn modelId="{1EEA5AF8-BE4E-403E-87F8-21EE7B7ADC09}" type="presParOf" srcId="{8373D3A7-CAD3-45DF-AC8C-387221B6D277}" destId="{44D8C246-70E0-4454-BFBD-72A425BD16F0}" srcOrd="8" destOrd="0" presId="urn:microsoft.com/office/officeart/2008/layout/VerticalCurvedList"/>
    <dgm:cxn modelId="{E12F94A9-E38C-4FD2-A463-AE2867756F61}" type="presParOf" srcId="{44D8C246-70E0-4454-BFBD-72A425BD16F0}" destId="{42F6F318-2374-46DD-B8B0-E97426A62A0E}" srcOrd="0" destOrd="0" presId="urn:microsoft.com/office/officeart/2008/layout/VerticalCurvedList"/>
    <dgm:cxn modelId="{1A176ECC-CC31-4286-A23D-A2D04A03E9AE}" type="presParOf" srcId="{8373D3A7-CAD3-45DF-AC8C-387221B6D277}" destId="{278EAD42-8D94-4A35-ABEE-AF3C20B7EE0E}" srcOrd="9" destOrd="0" presId="urn:microsoft.com/office/officeart/2008/layout/VerticalCurvedList"/>
    <dgm:cxn modelId="{4051DE28-3C35-4565-9C7B-250B8FE5DB26}" type="presParOf" srcId="{8373D3A7-CAD3-45DF-AC8C-387221B6D277}" destId="{F039D1BC-5706-4A4F-9265-2E63952A093E}" srcOrd="10" destOrd="0" presId="urn:microsoft.com/office/officeart/2008/layout/VerticalCurvedList"/>
    <dgm:cxn modelId="{2980B186-3D1D-4B3B-BA73-90245EC49ADF}" type="presParOf" srcId="{F039D1BC-5706-4A4F-9265-2E63952A093E}" destId="{484F5C2C-BA04-4FDC-BC15-AB7C9C16B2C2}" srcOrd="0" destOrd="0" presId="urn:microsoft.com/office/officeart/2008/layout/VerticalCurvedList"/>
    <dgm:cxn modelId="{F6D192A1-596E-42E0-AE61-C24885FE0B9D}" type="presParOf" srcId="{8373D3A7-CAD3-45DF-AC8C-387221B6D277}" destId="{8E201465-A121-4FCA-9C70-FED398B19225}" srcOrd="11" destOrd="0" presId="urn:microsoft.com/office/officeart/2008/layout/VerticalCurvedList"/>
    <dgm:cxn modelId="{2D6A490D-891B-44F7-B571-A2A41C2F9D41}" type="presParOf" srcId="{8373D3A7-CAD3-45DF-AC8C-387221B6D277}" destId="{6BA1C197-9D03-4E06-B295-49E092EE6F58}" srcOrd="12" destOrd="0" presId="urn:microsoft.com/office/officeart/2008/layout/VerticalCurvedList"/>
    <dgm:cxn modelId="{81077656-F489-4830-8A56-41B82B34CCC6}" type="presParOf" srcId="{6BA1C197-9D03-4E06-B295-49E092EE6F58}" destId="{CF8E55F2-D6AA-4BA0-987B-63DCAED5CAA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69BA4-2AFB-402A-99C5-8D653511F88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A2228CC-026B-47BD-8199-B6C237111231}">
      <dgm:prSet custT="1"/>
      <dgm:spPr/>
      <dgm:t>
        <a:bodyPr/>
        <a:lstStyle/>
        <a:p>
          <a:pPr rtl="0"/>
          <a:r>
            <a:rPr lang="fr-FR" sz="3200" b="1" smtClean="0"/>
            <a:t>+</a:t>
          </a:r>
          <a:r>
            <a:rPr lang="fr-FR" sz="3600" b="1" smtClean="0"/>
            <a:t>40</a:t>
          </a:r>
          <a:r>
            <a:rPr lang="fr-FR" sz="1400" b="1" smtClean="0"/>
            <a:t> </a:t>
          </a:r>
          <a:r>
            <a:rPr lang="fr-FR" sz="1200" b="1" dirty="0" smtClean="0">
              <a:latin typeface="Arial Narrow" panose="020B0606020202030204" pitchFamily="34" charset="0"/>
            </a:rPr>
            <a:t>participants</a:t>
          </a:r>
          <a:endParaRPr lang="fr-FR" sz="1200" b="1" dirty="0">
            <a:latin typeface="Arial Narrow" panose="020B0606020202030204" pitchFamily="34" charset="0"/>
          </a:endParaRPr>
        </a:p>
      </dgm:t>
    </dgm:pt>
    <dgm:pt modelId="{4B65927B-6449-4216-847E-93242E19F3FA}" type="parTrans" cxnId="{2D9F5208-FD1E-4D6D-8DFE-A519290C6FFE}">
      <dgm:prSet/>
      <dgm:spPr/>
      <dgm:t>
        <a:bodyPr/>
        <a:lstStyle/>
        <a:p>
          <a:endParaRPr lang="fr-FR"/>
        </a:p>
      </dgm:t>
    </dgm:pt>
    <dgm:pt modelId="{1498F574-8759-4A63-B456-314F20943C84}" type="sibTrans" cxnId="{2D9F5208-FD1E-4D6D-8DFE-A519290C6FFE}">
      <dgm:prSet/>
      <dgm:spPr/>
      <dgm:t>
        <a:bodyPr/>
        <a:lstStyle/>
        <a:p>
          <a:endParaRPr lang="fr-FR"/>
        </a:p>
      </dgm:t>
    </dgm:pt>
    <dgm:pt modelId="{E0B58E5B-6351-461D-AF7A-CC5256F89DC0}" type="pres">
      <dgm:prSet presAssocID="{95B69BA4-2AFB-402A-99C5-8D653511F88F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6A02D6C-FA88-4801-AD0F-7447744267BE}" type="pres">
      <dgm:prSet presAssocID="{8A2228CC-026B-47BD-8199-B6C237111231}" presName="circ1TxSh" presStyleLbl="vennNode1" presStyleIdx="0" presStyleCnt="1" custLinFactNeighborX="-10106" custLinFactNeighborY="0"/>
      <dgm:spPr/>
      <dgm:t>
        <a:bodyPr/>
        <a:lstStyle/>
        <a:p>
          <a:endParaRPr lang="fr-FR"/>
        </a:p>
      </dgm:t>
    </dgm:pt>
  </dgm:ptLst>
  <dgm:cxnLst>
    <dgm:cxn modelId="{20CB753D-AD17-49EE-9B4C-2B0C0469EA30}" type="presOf" srcId="{8A2228CC-026B-47BD-8199-B6C237111231}" destId="{66A02D6C-FA88-4801-AD0F-7447744267BE}" srcOrd="0" destOrd="0" presId="urn:microsoft.com/office/officeart/2005/8/layout/venn1"/>
    <dgm:cxn modelId="{3FE107C5-F98C-4F4D-98F0-6BF6ED493AC6}" type="presOf" srcId="{95B69BA4-2AFB-402A-99C5-8D653511F88F}" destId="{E0B58E5B-6351-461D-AF7A-CC5256F89DC0}" srcOrd="0" destOrd="0" presId="urn:microsoft.com/office/officeart/2005/8/layout/venn1"/>
    <dgm:cxn modelId="{2D9F5208-FD1E-4D6D-8DFE-A519290C6FFE}" srcId="{95B69BA4-2AFB-402A-99C5-8D653511F88F}" destId="{8A2228CC-026B-47BD-8199-B6C237111231}" srcOrd="0" destOrd="0" parTransId="{4B65927B-6449-4216-847E-93242E19F3FA}" sibTransId="{1498F574-8759-4A63-B456-314F20943C84}"/>
    <dgm:cxn modelId="{B5CBBFA4-842C-41BB-B90F-A7213BDC93E0}" type="presParOf" srcId="{E0B58E5B-6351-461D-AF7A-CC5256F89DC0}" destId="{66A02D6C-FA88-4801-AD0F-7447744267B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B69BA4-2AFB-402A-99C5-8D653511F88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A2228CC-026B-47BD-8199-B6C237111231}">
      <dgm:prSet custT="1"/>
      <dgm:spPr/>
      <dgm:t>
        <a:bodyPr/>
        <a:lstStyle/>
        <a:p>
          <a:pPr rtl="0"/>
          <a:r>
            <a:rPr lang="fr-FR" sz="2000" b="1" dirty="0" smtClean="0"/>
            <a:t>+</a:t>
          </a:r>
          <a:r>
            <a:rPr lang="fr-FR" sz="3600" b="1" dirty="0" smtClean="0"/>
            <a:t>250</a:t>
          </a:r>
          <a:r>
            <a:rPr lang="fr-FR" sz="1400" b="1" dirty="0" smtClean="0"/>
            <a:t> </a:t>
          </a:r>
          <a:r>
            <a:rPr lang="fr-FR" sz="1400" b="1" dirty="0" smtClean="0">
              <a:latin typeface="Arial Narrow" panose="020B0606020202030204" pitchFamily="34" charset="0"/>
            </a:rPr>
            <a:t>participants</a:t>
          </a:r>
          <a:endParaRPr lang="fr-FR" sz="1400" b="1" dirty="0">
            <a:latin typeface="Arial Narrow" panose="020B0606020202030204" pitchFamily="34" charset="0"/>
          </a:endParaRPr>
        </a:p>
      </dgm:t>
    </dgm:pt>
    <dgm:pt modelId="{4B65927B-6449-4216-847E-93242E19F3FA}" type="parTrans" cxnId="{2D9F5208-FD1E-4D6D-8DFE-A519290C6FFE}">
      <dgm:prSet/>
      <dgm:spPr/>
      <dgm:t>
        <a:bodyPr/>
        <a:lstStyle/>
        <a:p>
          <a:endParaRPr lang="fr-FR"/>
        </a:p>
      </dgm:t>
    </dgm:pt>
    <dgm:pt modelId="{1498F574-8759-4A63-B456-314F20943C84}" type="sibTrans" cxnId="{2D9F5208-FD1E-4D6D-8DFE-A519290C6FFE}">
      <dgm:prSet/>
      <dgm:spPr/>
      <dgm:t>
        <a:bodyPr/>
        <a:lstStyle/>
        <a:p>
          <a:endParaRPr lang="fr-FR"/>
        </a:p>
      </dgm:t>
    </dgm:pt>
    <dgm:pt modelId="{E0B58E5B-6351-461D-AF7A-CC5256F89DC0}" type="pres">
      <dgm:prSet presAssocID="{95B69BA4-2AFB-402A-99C5-8D653511F88F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6A02D6C-FA88-4801-AD0F-7447744267BE}" type="pres">
      <dgm:prSet presAssocID="{8A2228CC-026B-47BD-8199-B6C237111231}" presName="circ1TxSh" presStyleLbl="vennNode1" presStyleIdx="0" presStyleCnt="1" custLinFactNeighborX="-15729" custLinFactNeighborY="15570"/>
      <dgm:spPr/>
      <dgm:t>
        <a:bodyPr/>
        <a:lstStyle/>
        <a:p>
          <a:endParaRPr lang="fr-FR"/>
        </a:p>
      </dgm:t>
    </dgm:pt>
  </dgm:ptLst>
  <dgm:cxnLst>
    <dgm:cxn modelId="{028DDF88-0E03-4C40-8911-800D7618C829}" type="presOf" srcId="{8A2228CC-026B-47BD-8199-B6C237111231}" destId="{66A02D6C-FA88-4801-AD0F-7447744267BE}" srcOrd="0" destOrd="0" presId="urn:microsoft.com/office/officeart/2005/8/layout/venn1"/>
    <dgm:cxn modelId="{8F15D78D-E4D9-4C18-84F1-E77AB01ABC77}" type="presOf" srcId="{95B69BA4-2AFB-402A-99C5-8D653511F88F}" destId="{E0B58E5B-6351-461D-AF7A-CC5256F89DC0}" srcOrd="0" destOrd="0" presId="urn:microsoft.com/office/officeart/2005/8/layout/venn1"/>
    <dgm:cxn modelId="{2D9F5208-FD1E-4D6D-8DFE-A519290C6FFE}" srcId="{95B69BA4-2AFB-402A-99C5-8D653511F88F}" destId="{8A2228CC-026B-47BD-8199-B6C237111231}" srcOrd="0" destOrd="0" parTransId="{4B65927B-6449-4216-847E-93242E19F3FA}" sibTransId="{1498F574-8759-4A63-B456-314F20943C84}"/>
    <dgm:cxn modelId="{42248939-E4C5-4493-BA17-0820A01D9A49}" type="presParOf" srcId="{E0B58E5B-6351-461D-AF7A-CC5256F89DC0}" destId="{66A02D6C-FA88-4801-AD0F-7447744267B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B69BA4-2AFB-402A-99C5-8D653511F88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A2228CC-026B-47BD-8199-B6C237111231}">
      <dgm:prSet custT="1"/>
      <dgm:spPr/>
      <dgm:t>
        <a:bodyPr/>
        <a:lstStyle/>
        <a:p>
          <a:pPr rtl="0"/>
          <a:r>
            <a:rPr lang="fr-FR" sz="1400" b="1" dirty="0" smtClean="0">
              <a:latin typeface="Arial Narrow" panose="020B0606020202030204" pitchFamily="34" charset="0"/>
            </a:rPr>
            <a:t>Nouveau bureau du REFELA</a:t>
          </a:r>
          <a:endParaRPr lang="fr-FR" sz="1400" b="1" dirty="0">
            <a:latin typeface="Arial Narrow" panose="020B0606020202030204" pitchFamily="34" charset="0"/>
          </a:endParaRPr>
        </a:p>
      </dgm:t>
    </dgm:pt>
    <dgm:pt modelId="{4B65927B-6449-4216-847E-93242E19F3FA}" type="parTrans" cxnId="{2D9F5208-FD1E-4D6D-8DFE-A519290C6FFE}">
      <dgm:prSet/>
      <dgm:spPr/>
      <dgm:t>
        <a:bodyPr/>
        <a:lstStyle/>
        <a:p>
          <a:endParaRPr lang="fr-FR"/>
        </a:p>
      </dgm:t>
    </dgm:pt>
    <dgm:pt modelId="{1498F574-8759-4A63-B456-314F20943C84}" type="sibTrans" cxnId="{2D9F5208-FD1E-4D6D-8DFE-A519290C6FFE}">
      <dgm:prSet/>
      <dgm:spPr/>
      <dgm:t>
        <a:bodyPr/>
        <a:lstStyle/>
        <a:p>
          <a:endParaRPr lang="fr-FR"/>
        </a:p>
      </dgm:t>
    </dgm:pt>
    <dgm:pt modelId="{E0B58E5B-6351-461D-AF7A-CC5256F89DC0}" type="pres">
      <dgm:prSet presAssocID="{95B69BA4-2AFB-402A-99C5-8D653511F88F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6A02D6C-FA88-4801-AD0F-7447744267BE}" type="pres">
      <dgm:prSet presAssocID="{8A2228CC-026B-47BD-8199-B6C237111231}" presName="circ1TxSh" presStyleLbl="vennNode1" presStyleIdx="0" presStyleCnt="1" custScaleX="82804" custScaleY="79987" custLinFactNeighborX="-14996" custLinFactNeighborY="53"/>
      <dgm:spPr/>
      <dgm:t>
        <a:bodyPr/>
        <a:lstStyle/>
        <a:p>
          <a:endParaRPr lang="fr-FR"/>
        </a:p>
      </dgm:t>
    </dgm:pt>
  </dgm:ptLst>
  <dgm:cxnLst>
    <dgm:cxn modelId="{5334EBEE-3CC1-4D87-88FB-50D8C0DE5BE8}" type="presOf" srcId="{95B69BA4-2AFB-402A-99C5-8D653511F88F}" destId="{E0B58E5B-6351-461D-AF7A-CC5256F89DC0}" srcOrd="0" destOrd="0" presId="urn:microsoft.com/office/officeart/2005/8/layout/venn1"/>
    <dgm:cxn modelId="{07644548-3A2C-4960-894A-01D0B0692862}" type="presOf" srcId="{8A2228CC-026B-47BD-8199-B6C237111231}" destId="{66A02D6C-FA88-4801-AD0F-7447744267BE}" srcOrd="0" destOrd="0" presId="urn:microsoft.com/office/officeart/2005/8/layout/venn1"/>
    <dgm:cxn modelId="{2D9F5208-FD1E-4D6D-8DFE-A519290C6FFE}" srcId="{95B69BA4-2AFB-402A-99C5-8D653511F88F}" destId="{8A2228CC-026B-47BD-8199-B6C237111231}" srcOrd="0" destOrd="0" parTransId="{4B65927B-6449-4216-847E-93242E19F3FA}" sibTransId="{1498F574-8759-4A63-B456-314F20943C84}"/>
    <dgm:cxn modelId="{0701EA07-F6CB-4744-852C-0DFBA5532449}" type="presParOf" srcId="{E0B58E5B-6351-461D-AF7A-CC5256F89DC0}" destId="{66A02D6C-FA88-4801-AD0F-7447744267B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B69BA4-2AFB-402A-99C5-8D653511F88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A2228CC-026B-47BD-8199-B6C237111231}">
      <dgm:prSet custT="1"/>
      <dgm:spPr/>
      <dgm:t>
        <a:bodyPr/>
        <a:lstStyle/>
        <a:p>
          <a:pPr rtl="0"/>
          <a:r>
            <a:rPr lang="fr-FR" sz="3200" b="1" dirty="0" smtClean="0"/>
            <a:t>+</a:t>
          </a:r>
          <a:r>
            <a:rPr lang="fr-FR" sz="3600" b="1" dirty="0" smtClean="0"/>
            <a:t>40</a:t>
          </a:r>
          <a:r>
            <a:rPr lang="fr-FR" sz="1400" b="1" dirty="0" smtClean="0"/>
            <a:t> </a:t>
          </a:r>
          <a:r>
            <a:rPr lang="fr-FR" sz="1200" b="1" dirty="0" smtClean="0">
              <a:latin typeface="Arial Narrow" panose="020B0606020202030204" pitchFamily="34" charset="0"/>
            </a:rPr>
            <a:t>participants</a:t>
          </a:r>
          <a:endParaRPr lang="fr-FR" sz="1200" b="1" dirty="0">
            <a:latin typeface="Arial Narrow" panose="020B0606020202030204" pitchFamily="34" charset="0"/>
          </a:endParaRPr>
        </a:p>
      </dgm:t>
    </dgm:pt>
    <dgm:pt modelId="{4B65927B-6449-4216-847E-93242E19F3FA}" type="parTrans" cxnId="{2D9F5208-FD1E-4D6D-8DFE-A519290C6FFE}">
      <dgm:prSet/>
      <dgm:spPr/>
      <dgm:t>
        <a:bodyPr/>
        <a:lstStyle/>
        <a:p>
          <a:endParaRPr lang="fr-FR"/>
        </a:p>
      </dgm:t>
    </dgm:pt>
    <dgm:pt modelId="{1498F574-8759-4A63-B456-314F20943C84}" type="sibTrans" cxnId="{2D9F5208-FD1E-4D6D-8DFE-A519290C6FFE}">
      <dgm:prSet/>
      <dgm:spPr/>
      <dgm:t>
        <a:bodyPr/>
        <a:lstStyle/>
        <a:p>
          <a:endParaRPr lang="fr-FR"/>
        </a:p>
      </dgm:t>
    </dgm:pt>
    <dgm:pt modelId="{E0B58E5B-6351-461D-AF7A-CC5256F89DC0}" type="pres">
      <dgm:prSet presAssocID="{95B69BA4-2AFB-402A-99C5-8D653511F88F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6A02D6C-FA88-4801-AD0F-7447744267BE}" type="pres">
      <dgm:prSet presAssocID="{8A2228CC-026B-47BD-8199-B6C237111231}" presName="circ1TxSh" presStyleLbl="vennNode1" presStyleIdx="0" presStyleCnt="1" custLinFactNeighborX="-10106" custLinFactNeighborY="0"/>
      <dgm:spPr/>
      <dgm:t>
        <a:bodyPr/>
        <a:lstStyle/>
        <a:p>
          <a:endParaRPr lang="fr-FR"/>
        </a:p>
      </dgm:t>
    </dgm:pt>
  </dgm:ptLst>
  <dgm:cxnLst>
    <dgm:cxn modelId="{07A634E6-3D69-42A8-9CB7-51D0C111AD06}" type="presOf" srcId="{95B69BA4-2AFB-402A-99C5-8D653511F88F}" destId="{E0B58E5B-6351-461D-AF7A-CC5256F89DC0}" srcOrd="0" destOrd="0" presId="urn:microsoft.com/office/officeart/2005/8/layout/venn1"/>
    <dgm:cxn modelId="{725381CA-3CAC-47A4-8A28-B75BD9CA7740}" type="presOf" srcId="{8A2228CC-026B-47BD-8199-B6C237111231}" destId="{66A02D6C-FA88-4801-AD0F-7447744267BE}" srcOrd="0" destOrd="0" presId="urn:microsoft.com/office/officeart/2005/8/layout/venn1"/>
    <dgm:cxn modelId="{2D9F5208-FD1E-4D6D-8DFE-A519290C6FFE}" srcId="{95B69BA4-2AFB-402A-99C5-8D653511F88F}" destId="{8A2228CC-026B-47BD-8199-B6C237111231}" srcOrd="0" destOrd="0" parTransId="{4B65927B-6449-4216-847E-93242E19F3FA}" sibTransId="{1498F574-8759-4A63-B456-314F20943C84}"/>
    <dgm:cxn modelId="{6D8397FF-EBA1-468A-B755-43F0ED7A88A9}" type="presParOf" srcId="{E0B58E5B-6351-461D-AF7A-CC5256F89DC0}" destId="{66A02D6C-FA88-4801-AD0F-7447744267B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32985-2907-4151-9B8F-E165ED2B37AF}">
      <dsp:nvSpPr>
        <dsp:cNvPr id="0" name=""/>
        <dsp:cNvSpPr/>
      </dsp:nvSpPr>
      <dsp:spPr>
        <a:xfrm>
          <a:off x="-3980735" y="-611124"/>
          <a:ext cx="4743902" cy="4743902"/>
        </a:xfrm>
        <a:prstGeom prst="blockArc">
          <a:avLst>
            <a:gd name="adj1" fmla="val 18900000"/>
            <a:gd name="adj2" fmla="val 2700000"/>
            <a:gd name="adj3" fmla="val 455"/>
          </a:avLst>
        </a:pr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B4260-12C2-4759-BA93-421497D406C7}">
      <dsp:nvSpPr>
        <dsp:cNvPr id="0" name=""/>
        <dsp:cNvSpPr/>
      </dsp:nvSpPr>
      <dsp:spPr>
        <a:xfrm>
          <a:off x="285471" y="185450"/>
          <a:ext cx="5368078" cy="37075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291" tIns="27940" rIns="27940" bIns="2794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i="1" kern="1200" dirty="0" smtClean="0"/>
            <a:t>Axe stratégique 1 : Renforcement des capacités des élus et du personnel administratif des communes ;</a:t>
          </a:r>
          <a:endParaRPr lang="fr-FR" sz="1100" kern="1200" dirty="0"/>
        </a:p>
      </dsp:txBody>
      <dsp:txXfrm>
        <a:off x="285471" y="185450"/>
        <a:ext cx="5368078" cy="370759"/>
      </dsp:txXfrm>
    </dsp:sp>
    <dsp:sp modelId="{7CFB4420-67AC-4111-9787-F76B760550C2}">
      <dsp:nvSpPr>
        <dsp:cNvPr id="0" name=""/>
        <dsp:cNvSpPr/>
      </dsp:nvSpPr>
      <dsp:spPr>
        <a:xfrm>
          <a:off x="53746" y="139105"/>
          <a:ext cx="463449" cy="4634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768A91-2517-4405-AEB0-AEA38610F8E5}">
      <dsp:nvSpPr>
        <dsp:cNvPr id="0" name=""/>
        <dsp:cNvSpPr/>
      </dsp:nvSpPr>
      <dsp:spPr>
        <a:xfrm>
          <a:off x="590446" y="741519"/>
          <a:ext cx="5063102" cy="37075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10844"/>
                <a:lumOff val="175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-10844"/>
                <a:lumOff val="175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-10844"/>
                <a:lumOff val="175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291" tIns="27940" rIns="27940" bIns="2794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i="1" kern="1200" dirty="0" smtClean="0"/>
            <a:t>Axe stratégique 2 : Marketing des Communes ; </a:t>
          </a:r>
          <a:endParaRPr lang="fr-FR" sz="1100" kern="1200" dirty="0"/>
        </a:p>
      </dsp:txBody>
      <dsp:txXfrm>
        <a:off x="590446" y="741519"/>
        <a:ext cx="5063102" cy="370759"/>
      </dsp:txXfrm>
    </dsp:sp>
    <dsp:sp modelId="{0A84B92A-9F01-429D-AD15-EC2B03383C42}">
      <dsp:nvSpPr>
        <dsp:cNvPr id="0" name=""/>
        <dsp:cNvSpPr/>
      </dsp:nvSpPr>
      <dsp:spPr>
        <a:xfrm>
          <a:off x="358721" y="695174"/>
          <a:ext cx="463449" cy="4634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50000"/>
              <a:hueOff val="0"/>
              <a:satOff val="-10540"/>
              <a:lumOff val="159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53BAF1-54F0-4069-ACC4-E1AF84623BD6}">
      <dsp:nvSpPr>
        <dsp:cNvPr id="0" name=""/>
        <dsp:cNvSpPr/>
      </dsp:nvSpPr>
      <dsp:spPr>
        <a:xfrm>
          <a:off x="729903" y="1297588"/>
          <a:ext cx="4923645" cy="37075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21688"/>
                <a:lumOff val="351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-21688"/>
                <a:lumOff val="351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-21688"/>
                <a:lumOff val="351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291" tIns="27940" rIns="27940" bIns="2794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i="1" kern="1200" smtClean="0"/>
            <a:t>Axe stratégique 3 : Partenariats ;</a:t>
          </a:r>
          <a:endParaRPr lang="fr-FR" sz="1100" kern="1200"/>
        </a:p>
      </dsp:txBody>
      <dsp:txXfrm>
        <a:off x="729903" y="1297588"/>
        <a:ext cx="4923645" cy="370759"/>
      </dsp:txXfrm>
    </dsp:sp>
    <dsp:sp modelId="{0B484D96-6A87-496B-85A1-BBAC24AF85B4}">
      <dsp:nvSpPr>
        <dsp:cNvPr id="0" name=""/>
        <dsp:cNvSpPr/>
      </dsp:nvSpPr>
      <dsp:spPr>
        <a:xfrm>
          <a:off x="498179" y="1251243"/>
          <a:ext cx="463449" cy="4634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50000"/>
              <a:hueOff val="0"/>
              <a:satOff val="-21080"/>
              <a:lumOff val="318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CFCFEE-9C38-4BF3-984D-F001F3305647}">
      <dsp:nvSpPr>
        <dsp:cNvPr id="0" name=""/>
        <dsp:cNvSpPr/>
      </dsp:nvSpPr>
      <dsp:spPr>
        <a:xfrm>
          <a:off x="729903" y="1853305"/>
          <a:ext cx="4923645" cy="37075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32532"/>
                <a:lumOff val="527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-32532"/>
                <a:lumOff val="527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-32532"/>
                <a:lumOff val="527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291" tIns="27940" rIns="27940" bIns="2794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i="1" kern="1200" smtClean="0"/>
            <a:t>Axe stratégique 4 : Mobilisation des ressources ;</a:t>
          </a:r>
          <a:endParaRPr lang="fr-FR" sz="1100" kern="1200"/>
        </a:p>
      </dsp:txBody>
      <dsp:txXfrm>
        <a:off x="729903" y="1853305"/>
        <a:ext cx="4923645" cy="370759"/>
      </dsp:txXfrm>
    </dsp:sp>
    <dsp:sp modelId="{42F6F318-2374-46DD-B8B0-E97426A62A0E}">
      <dsp:nvSpPr>
        <dsp:cNvPr id="0" name=""/>
        <dsp:cNvSpPr/>
      </dsp:nvSpPr>
      <dsp:spPr>
        <a:xfrm>
          <a:off x="498179" y="1806960"/>
          <a:ext cx="463449" cy="4634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50000"/>
              <a:hueOff val="0"/>
              <a:satOff val="-31620"/>
              <a:lumOff val="47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8EAD42-8D94-4A35-ABEE-AF3C20B7EE0E}">
      <dsp:nvSpPr>
        <dsp:cNvPr id="0" name=""/>
        <dsp:cNvSpPr/>
      </dsp:nvSpPr>
      <dsp:spPr>
        <a:xfrm>
          <a:off x="590446" y="2409374"/>
          <a:ext cx="5063102" cy="37075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21688"/>
                <a:lumOff val="351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-21688"/>
                <a:lumOff val="351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-21688"/>
                <a:lumOff val="351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291" tIns="27940" rIns="27940" bIns="2794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i="1" kern="1200" smtClean="0"/>
            <a:t>Axe stratégique 5 : Plaidoyer, communication ;</a:t>
          </a:r>
          <a:endParaRPr lang="fr-FR" sz="1100" kern="1200"/>
        </a:p>
      </dsp:txBody>
      <dsp:txXfrm>
        <a:off x="590446" y="2409374"/>
        <a:ext cx="5063102" cy="370759"/>
      </dsp:txXfrm>
    </dsp:sp>
    <dsp:sp modelId="{484F5C2C-BA04-4FDC-BC15-AB7C9C16B2C2}">
      <dsp:nvSpPr>
        <dsp:cNvPr id="0" name=""/>
        <dsp:cNvSpPr/>
      </dsp:nvSpPr>
      <dsp:spPr>
        <a:xfrm>
          <a:off x="358721" y="2363029"/>
          <a:ext cx="463449" cy="4634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50000"/>
              <a:hueOff val="0"/>
              <a:satOff val="-21080"/>
              <a:lumOff val="318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201465-A121-4FCA-9C70-FED398B19225}">
      <dsp:nvSpPr>
        <dsp:cNvPr id="0" name=""/>
        <dsp:cNvSpPr/>
      </dsp:nvSpPr>
      <dsp:spPr>
        <a:xfrm>
          <a:off x="285471" y="2917148"/>
          <a:ext cx="5368078" cy="370759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-10844"/>
                <a:lumOff val="175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-10844"/>
                <a:lumOff val="175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-10844"/>
                <a:lumOff val="175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291" tIns="27940" rIns="27940" bIns="2794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i="1" kern="1200" dirty="0" smtClean="0"/>
            <a:t>Axe stratégique 6 : Promotion l’égalité genre</a:t>
          </a:r>
          <a:endParaRPr lang="fr-FR" sz="1100" kern="1200" dirty="0"/>
        </a:p>
      </dsp:txBody>
      <dsp:txXfrm>
        <a:off x="285471" y="2917148"/>
        <a:ext cx="5368078" cy="370759"/>
      </dsp:txXfrm>
    </dsp:sp>
    <dsp:sp modelId="{CF8E55F2-D6AA-4BA0-987B-63DCAED5CAA4}">
      <dsp:nvSpPr>
        <dsp:cNvPr id="0" name=""/>
        <dsp:cNvSpPr/>
      </dsp:nvSpPr>
      <dsp:spPr>
        <a:xfrm>
          <a:off x="53746" y="2919099"/>
          <a:ext cx="463449" cy="4634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50000"/>
              <a:hueOff val="0"/>
              <a:satOff val="-10540"/>
              <a:lumOff val="159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02D6C-FA88-4801-AD0F-7447744267BE}">
      <dsp:nvSpPr>
        <dsp:cNvPr id="0" name=""/>
        <dsp:cNvSpPr/>
      </dsp:nvSpPr>
      <dsp:spPr>
        <a:xfrm>
          <a:off x="0" y="0"/>
          <a:ext cx="1061043" cy="1061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smtClean="0"/>
            <a:t>+</a:t>
          </a:r>
          <a:r>
            <a:rPr lang="fr-FR" sz="3600" b="1" kern="1200" smtClean="0"/>
            <a:t>40</a:t>
          </a:r>
          <a:r>
            <a:rPr lang="fr-FR" sz="1400" b="1" kern="1200" smtClean="0"/>
            <a:t> </a:t>
          </a:r>
          <a:r>
            <a:rPr lang="fr-FR" sz="1200" b="1" kern="1200" dirty="0" smtClean="0">
              <a:latin typeface="Arial Narrow" panose="020B0606020202030204" pitchFamily="34" charset="0"/>
            </a:rPr>
            <a:t>participants</a:t>
          </a:r>
          <a:endParaRPr lang="fr-FR" sz="1200" b="1" kern="1200" dirty="0">
            <a:latin typeface="Arial Narrow" panose="020B0606020202030204" pitchFamily="34" charset="0"/>
          </a:endParaRPr>
        </a:p>
      </dsp:txBody>
      <dsp:txXfrm>
        <a:off x="155386" y="155386"/>
        <a:ext cx="750271" cy="7502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02D6C-FA88-4801-AD0F-7447744267BE}">
      <dsp:nvSpPr>
        <dsp:cNvPr id="0" name=""/>
        <dsp:cNvSpPr/>
      </dsp:nvSpPr>
      <dsp:spPr>
        <a:xfrm>
          <a:off x="0" y="0"/>
          <a:ext cx="1312951" cy="131295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+</a:t>
          </a:r>
          <a:r>
            <a:rPr lang="fr-FR" sz="3600" b="1" kern="1200" dirty="0" smtClean="0"/>
            <a:t>250</a:t>
          </a:r>
          <a:r>
            <a:rPr lang="fr-FR" sz="1400" b="1" kern="1200" dirty="0" smtClean="0"/>
            <a:t> </a:t>
          </a:r>
          <a:r>
            <a:rPr lang="fr-FR" sz="1400" b="1" kern="1200" dirty="0" smtClean="0">
              <a:latin typeface="Arial Narrow" panose="020B0606020202030204" pitchFamily="34" charset="0"/>
            </a:rPr>
            <a:t>participants</a:t>
          </a:r>
          <a:endParaRPr lang="fr-FR" sz="1400" b="1" kern="1200" dirty="0">
            <a:latin typeface="Arial Narrow" panose="020B0606020202030204" pitchFamily="34" charset="0"/>
          </a:endParaRPr>
        </a:p>
      </dsp:txBody>
      <dsp:txXfrm>
        <a:off x="192277" y="192277"/>
        <a:ext cx="928397" cy="9283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02D6C-FA88-4801-AD0F-7447744267BE}">
      <dsp:nvSpPr>
        <dsp:cNvPr id="0" name=""/>
        <dsp:cNvSpPr/>
      </dsp:nvSpPr>
      <dsp:spPr>
        <a:xfrm>
          <a:off x="74105" y="125925"/>
          <a:ext cx="1036549" cy="10012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latin typeface="Arial Narrow" panose="020B0606020202030204" pitchFamily="34" charset="0"/>
            </a:rPr>
            <a:t>Nouveau bureau du REFELA</a:t>
          </a:r>
          <a:endParaRPr lang="fr-FR" sz="1400" b="1" kern="1200" dirty="0">
            <a:latin typeface="Arial Narrow" panose="020B0606020202030204" pitchFamily="34" charset="0"/>
          </a:endParaRPr>
        </a:p>
      </dsp:txBody>
      <dsp:txXfrm>
        <a:off x="225904" y="272560"/>
        <a:ext cx="732951" cy="708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02D6C-FA88-4801-AD0F-7447744267BE}">
      <dsp:nvSpPr>
        <dsp:cNvPr id="0" name=""/>
        <dsp:cNvSpPr/>
      </dsp:nvSpPr>
      <dsp:spPr>
        <a:xfrm>
          <a:off x="0" y="0"/>
          <a:ext cx="1061043" cy="10610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+</a:t>
          </a:r>
          <a:r>
            <a:rPr lang="fr-FR" sz="3600" b="1" kern="1200" dirty="0" smtClean="0"/>
            <a:t>40</a:t>
          </a:r>
          <a:r>
            <a:rPr lang="fr-FR" sz="1400" b="1" kern="1200" dirty="0" smtClean="0"/>
            <a:t> </a:t>
          </a:r>
          <a:r>
            <a:rPr lang="fr-FR" sz="1200" b="1" kern="1200" dirty="0" smtClean="0">
              <a:latin typeface="Arial Narrow" panose="020B0606020202030204" pitchFamily="34" charset="0"/>
            </a:rPr>
            <a:t>participants</a:t>
          </a:r>
          <a:endParaRPr lang="fr-FR" sz="1200" b="1" kern="1200" dirty="0">
            <a:latin typeface="Arial Narrow" panose="020B0606020202030204" pitchFamily="34" charset="0"/>
          </a:endParaRPr>
        </a:p>
      </dsp:txBody>
      <dsp:txXfrm>
        <a:off x="155386" y="155386"/>
        <a:ext cx="750271" cy="750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B4069C2-0DF9-4967-ADB5-16312F98CC53}" type="datetimeFigureOut">
              <a:rPr lang="fr-FR"/>
              <a:pPr>
                <a:defRPr/>
              </a:pPr>
              <a:t>25/11/2022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D5A1F52-1549-4C89-8332-0D412A20076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941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57BA9-F2CA-49DC-A93D-AC33AB8FB931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88633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F8848-9B4D-4CBC-A314-25D7253B38AB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232855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A0046-C902-45B9-994B-8B33F2DCFC83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318836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C4F305-47B2-4028-9286-34CEEBD88C37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424503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5F8FB-6845-47FC-89E8-113B1CCBB5CC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392192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FA186-0AC8-4055-BBCB-A9B68B5A8F14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4369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AF9DF-9D54-482E-BB21-278FF61E8CE3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184651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862F0-28F1-4AAD-957C-E92542D58F71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429086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DC98D-6CAC-4C01-BE76-228F5EDB98C9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29585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194C7-FC36-40AA-A442-2D1FDF1FCEF4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408441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BF40E8-2AF7-4681-980C-FD33279BABED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  <p:extLst>
      <p:ext uri="{BB962C8B-B14F-4D97-AF65-F5344CB8AC3E}">
        <p14:creationId xmlns:p14="http://schemas.microsoft.com/office/powerpoint/2010/main" val="157221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fr-FR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fr-FR" smtClean="0"/>
              <a:t>Haga clic para modificar el estilo de texto del patrón</a:t>
            </a:r>
          </a:p>
          <a:p>
            <a:pPr lvl="1"/>
            <a:r>
              <a:rPr lang="es-ES" altLang="fr-FR" smtClean="0"/>
              <a:t>Segundo nivel</a:t>
            </a:r>
          </a:p>
          <a:p>
            <a:pPr lvl="2"/>
            <a:r>
              <a:rPr lang="es-ES" altLang="fr-FR" smtClean="0"/>
              <a:t>Tercer nivel</a:t>
            </a:r>
          </a:p>
          <a:p>
            <a:pPr lvl="3"/>
            <a:r>
              <a:rPr lang="es-ES" altLang="fr-FR" smtClean="0"/>
              <a:t>Cuarto nivel</a:t>
            </a:r>
          </a:p>
          <a:p>
            <a:pPr lvl="4"/>
            <a:r>
              <a:rPr lang="es-ES" altLang="fr-FR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" alt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0BD08D1-2AB3-4A39-BCB9-20A4989F6018}" type="slidenum">
              <a:rPr lang="es-ES" altLang="fr-FR"/>
              <a:pPr>
                <a:defRPr/>
              </a:pPr>
              <a:t>‹N°›</a:t>
            </a:fld>
            <a:endParaRPr lang="es-E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14.jpeg"/><Relationship Id="rId21" Type="http://schemas.openxmlformats.org/officeDocument/2006/relationships/diagramQuickStyle" Target="../diagrams/quickStyle4.xml"/><Relationship Id="rId7" Type="http://schemas.openxmlformats.org/officeDocument/2006/relationships/image" Target="../media/image18.jpeg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image" Target="../media/image5.jpe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image" Target="../media/image16.jpeg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image" Target="../media/image15.jpeg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50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UY" altLang="fr-FR" smtClean="0"/>
              <a:t>Presentation Title</a:t>
            </a:r>
            <a:endParaRPr lang="es-ES" altLang="fr-FR" smtClean="0"/>
          </a:p>
        </p:txBody>
      </p:sp>
      <p:sp>
        <p:nvSpPr>
          <p:cNvPr id="3075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fr-FR" altLang="fr-FR" smtClean="0"/>
          </a:p>
        </p:txBody>
      </p:sp>
      <p:sp>
        <p:nvSpPr>
          <p:cNvPr id="3076" name="Rectangle 167"/>
          <p:cNvSpPr>
            <a:spLocks noChangeArrowheads="1"/>
          </p:cNvSpPr>
          <p:nvPr/>
        </p:nvSpPr>
        <p:spPr bwMode="auto">
          <a:xfrm>
            <a:off x="4498975" y="5445125"/>
            <a:ext cx="45370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r-FR" sz="2000" b="1">
                <a:solidFill>
                  <a:schemeClr val="bg1"/>
                </a:solidFill>
              </a:rPr>
              <a:t>My name</a:t>
            </a:r>
            <a:br>
              <a:rPr lang="en-US" altLang="fr-FR" sz="2000" b="1">
                <a:solidFill>
                  <a:schemeClr val="bg1"/>
                </a:solidFill>
              </a:rPr>
            </a:br>
            <a:r>
              <a:rPr lang="en-US" altLang="fr-FR" sz="2000" b="1">
                <a:solidFill>
                  <a:schemeClr val="bg1"/>
                </a:solidFill>
              </a:rPr>
              <a:t>My position, contact information</a:t>
            </a:r>
            <a:br>
              <a:rPr lang="en-US" altLang="fr-FR" sz="2000" b="1">
                <a:solidFill>
                  <a:schemeClr val="bg1"/>
                </a:solidFill>
              </a:rPr>
            </a:br>
            <a:r>
              <a:rPr lang="en-US" altLang="fr-FR" sz="2000" b="1">
                <a:solidFill>
                  <a:schemeClr val="bg1"/>
                </a:solidFill>
              </a:rPr>
              <a:t>or project description</a:t>
            </a:r>
            <a:endParaRPr lang="es-ES" altLang="fr-FR" sz="2000" b="1">
              <a:solidFill>
                <a:schemeClr val="bg1"/>
              </a:solidFill>
            </a:endParaRPr>
          </a:p>
        </p:txBody>
      </p:sp>
      <p:pic>
        <p:nvPicPr>
          <p:cNvPr id="3077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5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4"/>
          <p:cNvSpPr txBox="1">
            <a:spLocks/>
          </p:cNvSpPr>
          <p:nvPr/>
        </p:nvSpPr>
        <p:spPr bwMode="auto">
          <a:xfrm>
            <a:off x="6046788" y="4975225"/>
            <a:ext cx="2960687" cy="103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Présentée par </a:t>
            </a:r>
          </a:p>
          <a:p>
            <a:pPr algn="r" eaLnBrk="1" hangingPunct="1">
              <a:defRPr/>
            </a:pPr>
            <a:r>
              <a:rPr lang="fr-FR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M.ADAM </a:t>
            </a:r>
            <a:r>
              <a:rPr lang="fr-FR" sz="14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Abdouh-Moumouni</a:t>
            </a:r>
            <a:r>
              <a:rPr lang="fr-FR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Responsable CADEL</a:t>
            </a:r>
            <a:r>
              <a:rPr lang="fr-FR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 la FCT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546350"/>
            <a:ext cx="9144000" cy="1550988"/>
          </a:xfrm>
          <a:prstGeom prst="rect">
            <a:avLst/>
          </a:prstGeom>
          <a:solidFill>
            <a:srgbClr val="FFFFFF">
              <a:alpha val="6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9" name="Titre 4"/>
          <p:cNvSpPr txBox="1">
            <a:spLocks/>
          </p:cNvSpPr>
          <p:nvPr/>
        </p:nvSpPr>
        <p:spPr bwMode="auto">
          <a:xfrm>
            <a:off x="-324544" y="2771080"/>
            <a:ext cx="9937104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sz="3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FAITIERE DES COMMUNES DU TOGO</a:t>
            </a:r>
          </a:p>
        </p:txBody>
      </p:sp>
      <p:cxnSp>
        <p:nvCxnSpPr>
          <p:cNvPr id="14" name="Connecteur droit 13"/>
          <p:cNvCxnSpPr/>
          <p:nvPr/>
        </p:nvCxnSpPr>
        <p:spPr>
          <a:xfrm>
            <a:off x="0" y="2516188"/>
            <a:ext cx="9144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0" y="4097338"/>
            <a:ext cx="9144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r="14147"/>
          <a:stretch/>
        </p:blipFill>
        <p:spPr>
          <a:xfrm>
            <a:off x="494927" y="353121"/>
            <a:ext cx="1296145" cy="1648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itre 4"/>
          <p:cNvSpPr txBox="1">
            <a:spLocks/>
          </p:cNvSpPr>
          <p:nvPr/>
        </p:nvSpPr>
        <p:spPr bwMode="auto">
          <a:xfrm>
            <a:off x="107950" y="6381328"/>
            <a:ext cx="8928100" cy="32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Lors de la tournée d’</a:t>
            </a:r>
            <a:r>
              <a:rPr lang="fr-FR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</a:t>
            </a:r>
            <a:r>
              <a:rPr lang="fr-FR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changes et de partage d’expériences du bureau FCT avec ses membres sur la gestion du foncier au niveau communal tenue du 22  au 29 novembre 2022.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title"/>
          </p:nvPr>
        </p:nvSpPr>
        <p:spPr>
          <a:xfrm>
            <a:off x="263525" y="60020"/>
            <a:ext cx="8229600" cy="1143000"/>
          </a:xfrm>
        </p:spPr>
        <p:txBody>
          <a:bodyPr/>
          <a:lstStyle/>
          <a:p>
            <a:pPr algn="l" eaLnBrk="1" hangingPunct="1"/>
            <a:r>
              <a:rPr lang="fr-FR" altLang="fr-FR" dirty="0" smtClean="0">
                <a:solidFill>
                  <a:schemeClr val="bg1"/>
                </a:solidFill>
              </a:rPr>
              <a:t/>
            </a:r>
            <a:br>
              <a:rPr lang="fr-FR" altLang="fr-FR" dirty="0" smtClean="0">
                <a:solidFill>
                  <a:schemeClr val="bg1"/>
                </a:solidFill>
              </a:rPr>
            </a:br>
            <a:r>
              <a:rPr lang="fr-FR" altLang="fr-FR" b="1" dirty="0" smtClean="0">
                <a:solidFill>
                  <a:schemeClr val="bg1"/>
                </a:solidFill>
              </a:rPr>
              <a:t>III.</a:t>
            </a:r>
            <a:r>
              <a:rPr lang="fr-FR" altLang="fr-FR" dirty="0" smtClean="0">
                <a:solidFill>
                  <a:schemeClr val="bg1"/>
                </a:solidFill>
              </a:rPr>
              <a:t> </a:t>
            </a:r>
            <a:r>
              <a:rPr lang="fr-FR" altLang="fr-FR" b="1" dirty="0" smtClean="0">
                <a:solidFill>
                  <a:schemeClr val="bg1"/>
                </a:solidFill>
              </a:rPr>
              <a:t>Axes stratégiques</a:t>
            </a:r>
            <a:r>
              <a:rPr lang="fr-FR" altLang="fr-FR" dirty="0" smtClean="0">
                <a:solidFill>
                  <a:schemeClr val="bg1"/>
                </a:solidFill>
              </a:rPr>
              <a:t/>
            </a:r>
            <a:br>
              <a:rPr lang="fr-FR" altLang="fr-FR" dirty="0" smtClean="0">
                <a:solidFill>
                  <a:schemeClr val="bg1"/>
                </a:solidFill>
              </a:rPr>
            </a:br>
            <a:endParaRPr lang="fr-FR" altLang="fr-FR" dirty="0" smtClean="0">
              <a:solidFill>
                <a:schemeClr val="bg1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1089457289"/>
              </p:ext>
            </p:extLst>
          </p:nvPr>
        </p:nvGraphicFramePr>
        <p:xfrm>
          <a:off x="1968174" y="2388089"/>
          <a:ext cx="5700170" cy="3521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11188" y="1589088"/>
            <a:ext cx="8066087" cy="6842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b="1" spc="5" dirty="0">
                <a:ea typeface="Arial" panose="020B0604020202020204" pitchFamily="34" charset="0"/>
                <a:cs typeface="Times New Roman" panose="02020603050405020304" pitchFamily="18" charset="0"/>
              </a:rPr>
              <a:t>La Faitière des Communes du Togo (FCT) met l’accent sur six axes stratégiques à savoir : </a:t>
            </a:r>
            <a:endParaRPr lang="fr-FR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297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500438"/>
            <a:ext cx="1884363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1907704" y="5831552"/>
            <a:ext cx="5354577" cy="385959"/>
            <a:chOff x="322152" y="3304189"/>
            <a:chExt cx="5828072" cy="419951"/>
          </a:xfrm>
        </p:grpSpPr>
        <p:sp>
          <p:nvSpPr>
            <p:cNvPr id="14" name="Rectangle 13"/>
            <p:cNvSpPr/>
            <p:nvPr/>
          </p:nvSpPr>
          <p:spPr>
            <a:xfrm>
              <a:off x="322152" y="3304189"/>
              <a:ext cx="5828072" cy="41995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50000"/>
                <a:hueOff val="0"/>
                <a:satOff val="-10844"/>
                <a:lumOff val="17593"/>
                <a:alphaOff val="0"/>
              </a:schemeClr>
            </a:fillRef>
            <a:effectRef idx="3">
              <a:schemeClr val="accent2">
                <a:shade val="50000"/>
                <a:hueOff val="0"/>
                <a:satOff val="-10844"/>
                <a:lumOff val="1759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322152" y="3304189"/>
              <a:ext cx="5828072" cy="4199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3336" tIns="33020" rIns="33020" bIns="33020" numCol="1" spcCol="1270" anchor="ctr" anchorCtr="0">
              <a:noAutofit/>
            </a:bodyPr>
            <a:lstStyle/>
            <a:p>
              <a:pPr lvl="0" algn="l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b="1" i="1" kern="1200" dirty="0" smtClean="0"/>
                <a:t>Axe stratégique 7 : Paix et sécurité</a:t>
              </a:r>
              <a:endParaRPr lang="fr-FR" sz="1300" kern="1200" dirty="0"/>
            </a:p>
          </p:txBody>
        </p:sp>
      </p:grpSp>
      <p:sp>
        <p:nvSpPr>
          <p:cNvPr id="13" name="Ellipse 12"/>
          <p:cNvSpPr/>
          <p:nvPr/>
        </p:nvSpPr>
        <p:spPr>
          <a:xfrm>
            <a:off x="1645235" y="5833887"/>
            <a:ext cx="481331" cy="481331"/>
          </a:xfrm>
          <a:prstGeom prst="ellipse">
            <a:avLst/>
          </a:prstGeom>
        </p:spPr>
        <p:style>
          <a:lnRef idx="1">
            <a:schemeClr val="accent2">
              <a:shade val="50000"/>
              <a:hueOff val="0"/>
              <a:satOff val="-10540"/>
              <a:lumOff val="15913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140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4446588" y="3865563"/>
            <a:ext cx="1463675" cy="140811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250825" y="3651250"/>
            <a:ext cx="8785225" cy="1270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801688" y="3494088"/>
            <a:ext cx="1587" cy="39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88900" y="3871913"/>
            <a:ext cx="1409700" cy="14097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968625" y="3871913"/>
            <a:ext cx="1436688" cy="13970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547813" y="3859213"/>
            <a:ext cx="1363662" cy="1398587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5984875" y="3851275"/>
            <a:ext cx="1416050" cy="141446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23" name="Connecteur droit 22"/>
          <p:cNvCxnSpPr/>
          <p:nvPr/>
        </p:nvCxnSpPr>
        <p:spPr>
          <a:xfrm flipH="1">
            <a:off x="2195513" y="3467100"/>
            <a:ext cx="1587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>
            <a:off x="3635375" y="3467100"/>
            <a:ext cx="1588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>
            <a:off x="5148263" y="3467100"/>
            <a:ext cx="1587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6659563" y="3467100"/>
            <a:ext cx="3175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7446963" y="3851275"/>
            <a:ext cx="1370012" cy="1370013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 flipH="1">
            <a:off x="8158163" y="3467100"/>
            <a:ext cx="1587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9" name="Rectangle 38"/>
          <p:cNvSpPr>
            <a:spLocks noChangeArrowheads="1"/>
          </p:cNvSpPr>
          <p:nvPr/>
        </p:nvSpPr>
        <p:spPr bwMode="auto">
          <a:xfrm>
            <a:off x="4668838" y="1920875"/>
            <a:ext cx="1376362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200" b="1" i="1" dirty="0"/>
              <a:t>Rencontre de cadrage entre La FCT et l’équipe de la </a:t>
            </a:r>
            <a:r>
              <a:rPr lang="fr-FR" altLang="fr-FR" sz="1200" b="1" i="1" dirty="0" err="1"/>
              <a:t>CoMSSA</a:t>
            </a:r>
            <a:r>
              <a:rPr lang="fr-FR" altLang="fr-FR" sz="1200" b="1" i="1" dirty="0"/>
              <a:t> </a:t>
            </a:r>
            <a:r>
              <a:rPr lang="fr-FR" altLang="fr-FR" sz="1200" b="1" i="1" dirty="0" smtClean="0"/>
              <a:t> Lomé</a:t>
            </a:r>
            <a:endParaRPr lang="fr-FR" altLang="fr-FR" sz="1200" i="1" dirty="0"/>
          </a:p>
        </p:txBody>
      </p:sp>
      <p:cxnSp>
        <p:nvCxnSpPr>
          <p:cNvPr id="43" name="Connecteur droit 42"/>
          <p:cNvCxnSpPr/>
          <p:nvPr/>
        </p:nvCxnSpPr>
        <p:spPr>
          <a:xfrm flipH="1" flipV="1">
            <a:off x="1735138" y="3449638"/>
            <a:ext cx="668337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>
            <a:off x="3192463" y="3465513"/>
            <a:ext cx="5810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 flipV="1">
            <a:off x="4668838" y="3460750"/>
            <a:ext cx="630237" cy="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H="1" flipV="1">
            <a:off x="6372225" y="3449638"/>
            <a:ext cx="48577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H="1" flipV="1">
            <a:off x="7773988" y="3449638"/>
            <a:ext cx="60642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Diagramme 50"/>
          <p:cNvGraphicFramePr/>
          <p:nvPr>
            <p:extLst>
              <p:ext uri="{D42A27DB-BD31-4B8C-83A1-F6EECF244321}">
                <p14:modId xmlns:p14="http://schemas.microsoft.com/office/powerpoint/2010/main" val="3707872098"/>
              </p:ext>
            </p:extLst>
          </p:nvPr>
        </p:nvGraphicFramePr>
        <p:xfrm>
          <a:off x="537242" y="4856720"/>
          <a:ext cx="1097089" cy="1061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54" name="Diagramme 53"/>
          <p:cNvGraphicFramePr/>
          <p:nvPr/>
        </p:nvGraphicFramePr>
        <p:xfrm>
          <a:off x="1845082" y="4718050"/>
          <a:ext cx="1421587" cy="1312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0511" name="Rectangle 52"/>
          <p:cNvSpPr>
            <a:spLocks noChangeArrowheads="1"/>
          </p:cNvSpPr>
          <p:nvPr/>
        </p:nvSpPr>
        <p:spPr bwMode="auto">
          <a:xfrm>
            <a:off x="1735138" y="1728788"/>
            <a:ext cx="13557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200" b="1" i="1" dirty="0">
                <a:cs typeface="Calibri" panose="020F0502020204030204" pitchFamily="34" charset="0"/>
              </a:rPr>
              <a:t>R</a:t>
            </a:r>
            <a:r>
              <a:rPr lang="fr-FR" altLang="fr-FR" sz="1200" b="1" i="1" dirty="0" smtClean="0">
                <a:cs typeface="Calibri" panose="020F0502020204030204" pitchFamily="34" charset="0"/>
              </a:rPr>
              <a:t>enforcement </a:t>
            </a:r>
            <a:r>
              <a:rPr lang="fr-FR" altLang="fr-FR" sz="1200" b="1" i="1" dirty="0">
                <a:cs typeface="Calibri" panose="020F0502020204030204" pitchFamily="34" charset="0"/>
              </a:rPr>
              <a:t>des capacités des femmes élues locales du </a:t>
            </a:r>
            <a:r>
              <a:rPr lang="fr-FR" altLang="fr-FR" sz="1200" b="1" i="1" dirty="0" smtClean="0">
                <a:cs typeface="Calibri" panose="020F0502020204030204" pitchFamily="34" charset="0"/>
              </a:rPr>
              <a:t>Togo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altLang="fr-FR" sz="1200" b="1" i="1" dirty="0" smtClean="0">
                <a:cs typeface="Calibri" panose="020F0502020204030204" pitchFamily="34" charset="0"/>
              </a:rPr>
              <a:t>Atakpamé</a:t>
            </a:r>
            <a:endParaRPr lang="fr-FR" altLang="fr-FR" sz="1200" i="1" dirty="0"/>
          </a:p>
        </p:txBody>
      </p:sp>
      <p:sp>
        <p:nvSpPr>
          <p:cNvPr id="20512" name="Rectangle 57"/>
          <p:cNvSpPr>
            <a:spLocks noChangeArrowheads="1"/>
          </p:cNvSpPr>
          <p:nvPr/>
        </p:nvSpPr>
        <p:spPr bwMode="auto">
          <a:xfrm>
            <a:off x="314325" y="1550988"/>
            <a:ext cx="13557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200" b="1" i="1" dirty="0">
                <a:cs typeface="Calibri" panose="020F0502020204030204" pitchFamily="34" charset="0"/>
              </a:rPr>
              <a:t>Atelier </a:t>
            </a:r>
            <a:r>
              <a:rPr lang="fr-FR" altLang="fr-FR" sz="1200" b="1" i="1" dirty="0" smtClean="0">
                <a:cs typeface="Calibri" panose="020F0502020204030204" pitchFamily="34" charset="0"/>
              </a:rPr>
              <a:t>PF de </a:t>
            </a:r>
            <a:r>
              <a:rPr lang="fr-FR" altLang="fr-FR" sz="1200" b="1" i="1" dirty="0">
                <a:cs typeface="Calibri" panose="020F0502020204030204" pitchFamily="34" charset="0"/>
              </a:rPr>
              <a:t>partage d’expériences entre </a:t>
            </a:r>
            <a:r>
              <a:rPr lang="fr-FR" altLang="fr-FR" sz="1200" b="1" i="1" dirty="0" smtClean="0">
                <a:cs typeface="Calibri" panose="020F0502020204030204" pitchFamily="34" charset="0"/>
              </a:rPr>
              <a:t>ZIO1 </a:t>
            </a:r>
            <a:r>
              <a:rPr lang="fr-FR" altLang="fr-FR" sz="1200" b="1" i="1" dirty="0">
                <a:cs typeface="Calibri" panose="020F0502020204030204" pitchFamily="34" charset="0"/>
              </a:rPr>
              <a:t>et </a:t>
            </a:r>
            <a:r>
              <a:rPr lang="fr-FR" altLang="fr-FR" sz="1200" b="1" i="1" dirty="0" smtClean="0">
                <a:cs typeface="Calibri" panose="020F0502020204030204" pitchFamily="34" charset="0"/>
              </a:rPr>
              <a:t>les autres communes </a:t>
            </a:r>
            <a:r>
              <a:rPr lang="fr-FR" altLang="fr-FR" sz="1200" b="1" i="1" dirty="0" err="1" smtClean="0">
                <a:cs typeface="Calibri" panose="020F0502020204030204" pitchFamily="34" charset="0"/>
              </a:rPr>
              <a:t>Tsévie</a:t>
            </a:r>
            <a:endParaRPr lang="fr-FR" altLang="fr-FR" sz="1200" i="1" dirty="0"/>
          </a:p>
        </p:txBody>
      </p:sp>
      <p:sp>
        <p:nvSpPr>
          <p:cNvPr id="20513" name="Rectangle 58"/>
          <p:cNvSpPr>
            <a:spLocks noChangeArrowheads="1"/>
          </p:cNvSpPr>
          <p:nvPr/>
        </p:nvSpPr>
        <p:spPr bwMode="auto">
          <a:xfrm>
            <a:off x="3108325" y="2338388"/>
            <a:ext cx="1355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200" b="1" i="1" dirty="0"/>
              <a:t>Assemblée générale du </a:t>
            </a:r>
            <a:r>
              <a:rPr lang="fr-FR" altLang="fr-FR" sz="1200" b="1" i="1" dirty="0" smtClean="0"/>
              <a:t>REFELA </a:t>
            </a:r>
            <a:r>
              <a:rPr lang="fr-FR" altLang="fr-FR" sz="1200" b="1" i="1" dirty="0" err="1" smtClean="0"/>
              <a:t>Atakp</a:t>
            </a:r>
            <a:endParaRPr lang="fr-FR" altLang="fr-FR" sz="1200" b="1" i="1" dirty="0" smtClean="0"/>
          </a:p>
          <a:p>
            <a:pPr>
              <a:spcBef>
                <a:spcPct val="0"/>
              </a:spcBef>
              <a:buFontTx/>
              <a:buNone/>
            </a:pPr>
            <a:endParaRPr lang="fr-FR" altLang="fr-FR" sz="1200" b="1" i="1" dirty="0" smtClean="0"/>
          </a:p>
          <a:p>
            <a:pPr>
              <a:spcBef>
                <a:spcPct val="0"/>
              </a:spcBef>
              <a:buFontTx/>
              <a:buNone/>
            </a:pPr>
            <a:endParaRPr lang="fr-FR" altLang="fr-FR" sz="1200" i="1" dirty="0"/>
          </a:p>
        </p:txBody>
      </p:sp>
      <p:graphicFrame>
        <p:nvGraphicFramePr>
          <p:cNvPr id="69" name="Diagramme 68"/>
          <p:cNvGraphicFramePr/>
          <p:nvPr/>
        </p:nvGraphicFramePr>
        <p:xfrm>
          <a:off x="3477420" y="4818738"/>
          <a:ext cx="1560203" cy="1251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0515" name="Rectangle 69"/>
          <p:cNvSpPr>
            <a:spLocks noChangeArrowheads="1"/>
          </p:cNvSpPr>
          <p:nvPr/>
        </p:nvSpPr>
        <p:spPr bwMode="auto">
          <a:xfrm>
            <a:off x="6276975" y="1755775"/>
            <a:ext cx="12477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200" b="1" i="1" dirty="0"/>
              <a:t>E</a:t>
            </a:r>
            <a:r>
              <a:rPr lang="fr-FR" altLang="fr-FR" sz="1200" b="1" i="1" dirty="0" smtClean="0"/>
              <a:t>laboration </a:t>
            </a:r>
            <a:r>
              <a:rPr lang="fr-FR" altLang="fr-FR" sz="1200" b="1" i="1" dirty="0"/>
              <a:t>et de validation du plan d’action </a:t>
            </a:r>
            <a:r>
              <a:rPr lang="fr-FR" altLang="fr-FR" sz="1200" b="1" i="1" dirty="0" smtClean="0"/>
              <a:t> REFELA Kara</a:t>
            </a:r>
            <a:endParaRPr lang="fr-FR" altLang="fr-FR" sz="1200" i="1" dirty="0"/>
          </a:p>
        </p:txBody>
      </p:sp>
      <p:graphicFrame>
        <p:nvGraphicFramePr>
          <p:cNvPr id="72" name="Diagramme 71"/>
          <p:cNvGraphicFramePr/>
          <p:nvPr/>
        </p:nvGraphicFramePr>
        <p:xfrm>
          <a:off x="6677643" y="4935300"/>
          <a:ext cx="1097089" cy="1061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20518" name="Rectangle 73"/>
          <p:cNvSpPr>
            <a:spLocks noChangeArrowheads="1"/>
          </p:cNvSpPr>
          <p:nvPr/>
        </p:nvSpPr>
        <p:spPr bwMode="auto">
          <a:xfrm>
            <a:off x="7734300" y="1870075"/>
            <a:ext cx="946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200" b="1" i="1" dirty="0"/>
              <a:t>Séance de travail entre la FCT et l’UE </a:t>
            </a:r>
            <a:r>
              <a:rPr lang="fr-FR" altLang="fr-FR" sz="1200" b="1" i="1" dirty="0" smtClean="0"/>
              <a:t> Lomé</a:t>
            </a:r>
            <a:endParaRPr lang="fr-FR" altLang="fr-FR" sz="1200" i="1" dirty="0"/>
          </a:p>
        </p:txBody>
      </p:sp>
      <p:cxnSp>
        <p:nvCxnSpPr>
          <p:cNvPr id="88" name="Connecteur droit 87"/>
          <p:cNvCxnSpPr/>
          <p:nvPr/>
        </p:nvCxnSpPr>
        <p:spPr>
          <a:xfrm flipH="1" flipV="1">
            <a:off x="363538" y="3449638"/>
            <a:ext cx="668337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1" name="Titre 1"/>
          <p:cNvSpPr>
            <a:spLocks noGrp="1"/>
          </p:cNvSpPr>
          <p:nvPr>
            <p:ph type="title"/>
          </p:nvPr>
        </p:nvSpPr>
        <p:spPr>
          <a:xfrm>
            <a:off x="331788" y="-17463"/>
            <a:ext cx="8229600" cy="1143001"/>
          </a:xfrm>
        </p:spPr>
        <p:txBody>
          <a:bodyPr/>
          <a:lstStyle/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IV.</a:t>
            </a:r>
            <a:r>
              <a:rPr lang="fr-FR" altLang="fr-FR" dirty="0" smtClean="0">
                <a:solidFill>
                  <a:schemeClr val="bg1"/>
                </a:solidFill>
              </a:rPr>
              <a:t>  </a:t>
            </a:r>
            <a:r>
              <a:rPr lang="fr-FR" altLang="fr-FR" b="1" dirty="0" smtClean="0">
                <a:solidFill>
                  <a:schemeClr val="bg1"/>
                </a:solidFill>
              </a:rPr>
              <a:t>activités phares 2021</a:t>
            </a:r>
            <a:endParaRPr lang="fr-FR" altLang="fr-FR" dirty="0" smtClean="0">
              <a:solidFill>
                <a:schemeClr val="bg1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/>
          <a:lstStyle/>
          <a:p>
            <a:endParaRPr lang="fr-FR" sz="1600" dirty="0" smtClean="0"/>
          </a:p>
          <a:p>
            <a:pPr marL="0" indent="0">
              <a:buNone/>
            </a:pPr>
            <a:r>
              <a:rPr lang="fr-FR" sz="1800" dirty="0" smtClean="0"/>
              <a:t>Le nombre d’activités où la FCT a été organisatrice, co-organisatrice ou participante de premier rang:</a:t>
            </a:r>
          </a:p>
          <a:p>
            <a:pPr marL="0" indent="0">
              <a:buNone/>
            </a:pPr>
            <a:endParaRPr lang="fr-F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1800" dirty="0"/>
              <a:t>Renforcement des </a:t>
            </a:r>
            <a:r>
              <a:rPr lang="fr-FR" sz="1800" dirty="0" smtClean="0"/>
              <a:t>capacités : </a:t>
            </a:r>
            <a:r>
              <a:rPr lang="fr-FR" sz="1800" dirty="0"/>
              <a:t>61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800" dirty="0"/>
              <a:t>Partenariat &amp; </a:t>
            </a:r>
            <a:r>
              <a:rPr lang="fr-FR" sz="1800" dirty="0" smtClean="0"/>
              <a:t>communication : </a:t>
            </a:r>
            <a:r>
              <a:rPr lang="fr-FR" sz="1800" dirty="0"/>
              <a:t>26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800" dirty="0"/>
              <a:t>Finances </a:t>
            </a:r>
            <a:r>
              <a:rPr lang="fr-FR" sz="1800" dirty="0" smtClean="0"/>
              <a:t>locales : </a:t>
            </a:r>
            <a:r>
              <a:rPr lang="fr-FR" sz="1800" dirty="0"/>
              <a:t>18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800" dirty="0" smtClean="0"/>
              <a:t>Développement </a:t>
            </a:r>
            <a:r>
              <a:rPr lang="fr-FR" sz="1800" dirty="0"/>
              <a:t>d</a:t>
            </a:r>
            <a:r>
              <a:rPr lang="fr-FR" sz="1800" dirty="0" smtClean="0"/>
              <a:t>urable : 16</a:t>
            </a:r>
            <a:endParaRPr lang="fr-F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1800" dirty="0" smtClean="0"/>
              <a:t>Genre :12</a:t>
            </a:r>
            <a:endParaRPr lang="fr-F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1800" dirty="0" smtClean="0"/>
              <a:t>Coopération décentralisée : 12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800" dirty="0" smtClean="0"/>
              <a:t>Plaidoyer : 10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800" dirty="0" smtClean="0"/>
              <a:t>Gouvernance : </a:t>
            </a:r>
            <a:r>
              <a:rPr lang="fr-FR" sz="1800" dirty="0"/>
              <a:t>5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re 1"/>
          <p:cNvSpPr txBox="1">
            <a:spLocks/>
          </p:cNvSpPr>
          <p:nvPr/>
        </p:nvSpPr>
        <p:spPr bwMode="auto">
          <a:xfrm>
            <a:off x="224098" y="90990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V</a:t>
            </a:r>
            <a:r>
              <a:rPr lang="fr-FR" altLang="fr-FR" b="1" dirty="0">
                <a:solidFill>
                  <a:schemeClr val="bg1"/>
                </a:solidFill>
              </a:rPr>
              <a:t>. </a:t>
            </a:r>
            <a:r>
              <a:rPr lang="fr-FR" b="1" dirty="0">
                <a:solidFill>
                  <a:schemeClr val="bg1"/>
                </a:solidFill>
              </a:rPr>
              <a:t>SYNOPSIS D’ACTIVITES 2022</a:t>
            </a:r>
            <a:endParaRPr lang="fr-FR" alt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39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140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sp>
        <p:nvSpPr>
          <p:cNvPr id="20521" name="Titre 1"/>
          <p:cNvSpPr>
            <a:spLocks noGrp="1"/>
          </p:cNvSpPr>
          <p:nvPr>
            <p:ph type="title"/>
          </p:nvPr>
        </p:nvSpPr>
        <p:spPr>
          <a:xfrm>
            <a:off x="331788" y="-17463"/>
            <a:ext cx="8229600" cy="1143001"/>
          </a:xfrm>
        </p:spPr>
        <p:txBody>
          <a:bodyPr/>
          <a:lstStyle/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VI.</a:t>
            </a:r>
            <a:r>
              <a:rPr lang="fr-FR" altLang="fr-FR" dirty="0" smtClean="0">
                <a:solidFill>
                  <a:schemeClr val="bg1"/>
                </a:solidFill>
              </a:rPr>
              <a:t>  </a:t>
            </a:r>
            <a:r>
              <a:rPr lang="fr-FR" altLang="fr-FR" b="1" dirty="0" smtClean="0">
                <a:solidFill>
                  <a:schemeClr val="bg1"/>
                </a:solidFill>
              </a:rPr>
              <a:t>activités en 2022</a:t>
            </a:r>
            <a:endParaRPr lang="fr-FR" altLang="fr-FR" dirty="0" smtClean="0">
              <a:solidFill>
                <a:schemeClr val="bg1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5438" y="1433721"/>
            <a:ext cx="4572000" cy="15741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ATELIER SUR LES STRATEGIES DE MOBILISATION DE RESSOURCES DES COLLECTIVITES TERRITORIALES DANS LE SECTEUR DU TRANSPORT ROUTIER  AU TOGO. 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5" name="Image 44" descr="C:\Users\FCT\Downloads\atelier mobilisation des ressourc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33721"/>
            <a:ext cx="2697398" cy="12138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31788" y="3294852"/>
            <a:ext cx="4572000" cy="9814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ATELIERS DE FORMATION SUR L’APATRIDIE ORGANISEE PAR LE HCR EN COLLABORATION AVEC LA FCT 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6" name="Image 45" descr="Imag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2" b="14080"/>
          <a:stretch/>
        </p:blipFill>
        <p:spPr bwMode="auto">
          <a:xfrm>
            <a:off x="5537374" y="2998170"/>
            <a:ext cx="2596120" cy="1296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331788" y="4563257"/>
            <a:ext cx="4572000" cy="9814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ATELIER D’INFORMATION ET DE PRESENTATION DU PRODEG IV AUX COTES DES 10 COMMUNES PILOTES 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92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140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1556792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fr-FR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PARTICIPATION A L’ELABORATION 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DES DOCUMENTS STANDARDS CAPACITY </a:t>
            </a:r>
            <a:r>
              <a:rPr lang="fr-FR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WORKS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DU PRODEG IV,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 1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2" b="16672"/>
          <a:stretch/>
        </p:blipFill>
        <p:spPr>
          <a:xfrm>
            <a:off x="5370081" y="1484784"/>
            <a:ext cx="2615565" cy="13681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9012" y="3356992"/>
            <a:ext cx="45720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DU RAPPORT DIAGNOSTIC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STRATEGIQUE RAPIDE DES SERVICES DE LA FAITIERE DES COMMUNES DU TOGO 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 14" descr="C:\Users\FCT\Downloads\diagnostic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1" r="3607" b="11061"/>
          <a:stretch/>
        </p:blipFill>
        <p:spPr bwMode="auto">
          <a:xfrm>
            <a:off x="5370081" y="3339494"/>
            <a:ext cx="2707074" cy="11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79135" y="502942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</a:rPr>
              <a:t>RENCONTRE DE LA PRESIDENTE REFELA-TOGO AVEC L'AMBASSADRICE DES USA </a:t>
            </a:r>
            <a:endParaRPr lang="fr-FR" dirty="0"/>
          </a:p>
        </p:txBody>
      </p:sp>
      <p:pic>
        <p:nvPicPr>
          <p:cNvPr id="17" name="Image 16" descr="C:\Users\FCT\Downloads\refela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6" b="29757"/>
          <a:stretch/>
        </p:blipFill>
        <p:spPr bwMode="auto">
          <a:xfrm>
            <a:off x="5436096" y="4879020"/>
            <a:ext cx="2717236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331788" y="-17463"/>
            <a:ext cx="8229600" cy="1143001"/>
          </a:xfrm>
        </p:spPr>
        <p:txBody>
          <a:bodyPr/>
          <a:lstStyle/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VI.</a:t>
            </a:r>
            <a:r>
              <a:rPr lang="fr-FR" altLang="fr-FR" dirty="0" smtClean="0">
                <a:solidFill>
                  <a:schemeClr val="bg1"/>
                </a:solidFill>
              </a:rPr>
              <a:t>  </a:t>
            </a:r>
            <a:r>
              <a:rPr lang="fr-FR" altLang="fr-FR" b="1" dirty="0" smtClean="0">
                <a:solidFill>
                  <a:schemeClr val="bg1"/>
                </a:solidFill>
              </a:rPr>
              <a:t>activités en 2022</a:t>
            </a:r>
            <a:endParaRPr lang="fr-FR" altLang="fr-FR" dirty="0" smtClean="0">
              <a:solidFill>
                <a:schemeClr val="bg1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3590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51720" y="14561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Imag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1" b="21544"/>
          <a:stretch/>
        </p:blipFill>
        <p:spPr bwMode="auto">
          <a:xfrm>
            <a:off x="5580112" y="1486059"/>
            <a:ext cx="284797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51520" y="1774961"/>
            <a:ext cx="42920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VALIDATION DU PROJET DE PLAN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STRATEGIQUE 2023-2027 DE L</a:t>
            </a: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’</a:t>
            </a:r>
            <a:r>
              <a:rPr kumimoji="0" lang="fr-FR" alt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ANPE</a:t>
            </a:r>
            <a:endParaRPr kumimoji="0" lang="fr-FR" alt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3140968"/>
            <a:ext cx="4572000" cy="12887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LA COM SSA VEUT RENFORCER LES LIENS ENTRE LES ACTEURS SUR LES QUESTIONS ENERGIE-CLIMAT 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5" b="8366"/>
          <a:stretch/>
        </p:blipFill>
        <p:spPr>
          <a:xfrm>
            <a:off x="5580111" y="3068960"/>
            <a:ext cx="2847975" cy="15841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20" y="4941168"/>
            <a:ext cx="45720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MADAME KOUBONOU TOUNI PREND PART A LA CONFERENCE SUR LE LEADERSHIP FEMININ TRANSFORMATIONNEL A RABAT 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9" descr="C:\Users\FCT\Downloads\KOU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0" b="-1389"/>
          <a:stretch/>
        </p:blipFill>
        <p:spPr bwMode="auto">
          <a:xfrm>
            <a:off x="5635945" y="4919373"/>
            <a:ext cx="2736305" cy="144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331788" y="-17463"/>
            <a:ext cx="8229600" cy="1143001"/>
          </a:xfrm>
        </p:spPr>
        <p:txBody>
          <a:bodyPr/>
          <a:lstStyle/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VI.</a:t>
            </a:r>
            <a:r>
              <a:rPr lang="fr-FR" altLang="fr-FR" dirty="0" smtClean="0">
                <a:solidFill>
                  <a:schemeClr val="bg1"/>
                </a:solidFill>
              </a:rPr>
              <a:t>  </a:t>
            </a:r>
            <a:r>
              <a:rPr lang="fr-FR" altLang="fr-FR" b="1" dirty="0" smtClean="0">
                <a:solidFill>
                  <a:schemeClr val="bg1"/>
                </a:solidFill>
              </a:rPr>
              <a:t>activités en 2022</a:t>
            </a:r>
            <a:endParaRPr lang="fr-FR" altLang="fr-FR" dirty="0" smtClean="0">
              <a:solidFill>
                <a:schemeClr val="bg1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170080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</a:rPr>
              <a:t>LA « COMMUNAUTE DE COMMUNES D’AMOU/CCA » VIENT D’ETRE  CREEE POUR PRONER L’INTERCOMMUNALITE  DES COMMUNES DE LA PREFECTURE D’AMOU</a:t>
            </a:r>
            <a:endParaRPr lang="fr-FR" dirty="0"/>
          </a:p>
        </p:txBody>
      </p:sp>
      <p:pic>
        <p:nvPicPr>
          <p:cNvPr id="5" name="Image 4" descr="C:\Users\FCT\Downloads\amou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5" b="24899"/>
          <a:stretch/>
        </p:blipFill>
        <p:spPr bwMode="auto">
          <a:xfrm>
            <a:off x="5580112" y="1700808"/>
            <a:ext cx="2808312" cy="12988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51520" y="3356992"/>
            <a:ext cx="4572000" cy="9814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27EME SESSION DU COMITE EXECUTIF DE CITES ET GOUVERNEMENTS LOCAUX UNIS D’AFRIQUE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 descr="C:\Users\FCT\Downloads\27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36143"/>
          <a:stretch/>
        </p:blipFill>
        <p:spPr bwMode="auto">
          <a:xfrm>
            <a:off x="5673748" y="3356992"/>
            <a:ext cx="2736344" cy="11629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51520" y="501317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</a:rPr>
              <a:t>LES ELUS LOCAUX EXPRIMENT UNE MARQUE DE SOLIDARITE AUX FAMILLES DE LEURS COLLEGUES DISPARUS A TRAVERS LA </a:t>
            </a:r>
            <a:endParaRPr lang="fr-FR" dirty="0"/>
          </a:p>
        </p:txBody>
      </p:sp>
      <p:pic>
        <p:nvPicPr>
          <p:cNvPr id="9" name="Image 8" descr="C:\Users\FCT\Downloads\don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10001" r="5001" b="32816"/>
          <a:stretch/>
        </p:blipFill>
        <p:spPr bwMode="auto">
          <a:xfrm>
            <a:off x="5699227" y="4853453"/>
            <a:ext cx="2714676" cy="131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331788" y="-17463"/>
            <a:ext cx="8229600" cy="1143001"/>
          </a:xfrm>
        </p:spPr>
        <p:txBody>
          <a:bodyPr/>
          <a:lstStyle/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VI.</a:t>
            </a:r>
            <a:r>
              <a:rPr lang="fr-FR" altLang="fr-FR" dirty="0" smtClean="0">
                <a:solidFill>
                  <a:schemeClr val="bg1"/>
                </a:solidFill>
              </a:rPr>
              <a:t>  </a:t>
            </a:r>
            <a:r>
              <a:rPr lang="fr-FR" altLang="fr-FR" b="1" dirty="0" smtClean="0">
                <a:solidFill>
                  <a:schemeClr val="bg1"/>
                </a:solidFill>
              </a:rPr>
              <a:t>activités en 2022</a:t>
            </a:r>
            <a:endParaRPr lang="fr-FR" altLang="fr-FR" dirty="0" smtClean="0">
              <a:solidFill>
                <a:schemeClr val="bg1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53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170080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ATELIER SUR LA GESTION DES RESSOURCES EFFICACES DANS LES COMMUNES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31788" y="-17463"/>
            <a:ext cx="8229600" cy="1143001"/>
          </a:xfrm>
        </p:spPr>
        <p:txBody>
          <a:bodyPr/>
          <a:lstStyle/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VI.</a:t>
            </a:r>
            <a:r>
              <a:rPr lang="fr-FR" altLang="fr-FR" dirty="0" smtClean="0">
                <a:solidFill>
                  <a:schemeClr val="bg1"/>
                </a:solidFill>
              </a:rPr>
              <a:t>  </a:t>
            </a:r>
            <a:r>
              <a:rPr lang="fr-FR" altLang="fr-FR" b="1" dirty="0" smtClean="0">
                <a:solidFill>
                  <a:schemeClr val="bg1"/>
                </a:solidFill>
              </a:rPr>
              <a:t>activités en 2022</a:t>
            </a:r>
            <a:endParaRPr lang="fr-FR" altLang="fr-FR" dirty="0" smtClean="0">
              <a:solidFill>
                <a:schemeClr val="bg1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VII.</a:t>
            </a:r>
            <a:r>
              <a:rPr lang="fr-FR" altLang="fr-FR" dirty="0" smtClean="0">
                <a:solidFill>
                  <a:schemeClr val="bg1"/>
                </a:solidFill>
              </a:rPr>
              <a:t> </a:t>
            </a:r>
            <a:r>
              <a:rPr lang="fr-FR" altLang="fr-FR" b="1" dirty="0" smtClean="0">
                <a:solidFill>
                  <a:schemeClr val="bg1"/>
                </a:solidFill>
              </a:rPr>
              <a:t>Actions de plaidoyer</a:t>
            </a:r>
            <a:endParaRPr lang="fr-FR" altLang="fr-FR" dirty="0" smtClean="0">
              <a:solidFill>
                <a:schemeClr val="bg1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424117"/>
            <a:ext cx="82912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ssurance </a:t>
            </a: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 voitures des maires </a:t>
            </a:r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dans les </a:t>
            </a: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budgets communaux ; </a:t>
            </a:r>
            <a:endParaRPr lang="fr-F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étrocession </a:t>
            </a: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 50% du FACT aux communes (au lieu de la totalité à l’ANADEB</a:t>
            </a:r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Augmentation progressive du </a:t>
            </a:r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FACT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Démarche pour la taxation des produits </a:t>
            </a:r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agricoles 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Plaidoyer pour le financement de l’élaboration des PDC par les budgets communaux, etc. (perspectives</a:t>
            </a:r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39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lvl="0" algn="l">
              <a:spcAft>
                <a:spcPts val="0"/>
              </a:spcAft>
            </a:pPr>
            <a:r>
              <a:rPr lang="fr-FR" altLang="fr-FR" b="1" dirty="0" smtClean="0">
                <a:solidFill>
                  <a:schemeClr val="bg1"/>
                </a:solidFill>
              </a:rPr>
              <a:t>VIII. </a:t>
            </a:r>
            <a:r>
              <a:rPr lang="fr-FR" b="1" dirty="0">
                <a:solidFill>
                  <a:schemeClr val="bg1"/>
                </a:solidFill>
              </a:rPr>
              <a:t>Défis 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196752"/>
            <a:ext cx="8352928" cy="576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Plusieurs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défis subsistent dans le partenariat entre collectivités territoriales et l’administration fiscale notamment 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Déconcentrer les compétences de l’Etat vers les communes </a:t>
            </a:r>
            <a:r>
              <a:rPr lang="fr-F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Prendre des décrets d’application sur le transfert des compétences 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Renforcer le personnel qualifié dans les communes ; 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Renforcer en effectif et en capacités les agents de la FCT ; 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Mettre en place les centres de ressources au niveau régional ; 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Clarifier les frontières entre les collectivités territoriales 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Réaliser un diagnostic sur le potentiel économique des communes 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Augmenter la subvention de l’Etat aux communes.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39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Plan de la présentation </a:t>
            </a:r>
          </a:p>
        </p:txBody>
      </p:sp>
      <p:sp>
        <p:nvSpPr>
          <p:cNvPr id="4099" name="Rectangle 1"/>
          <p:cNvSpPr>
            <a:spLocks noGrp="1" noChangeArrowheads="1"/>
          </p:cNvSpPr>
          <p:nvPr>
            <p:ph idx="1"/>
          </p:nvPr>
        </p:nvSpPr>
        <p:spPr>
          <a:xfrm>
            <a:off x="457200" y="1477914"/>
            <a:ext cx="8464550" cy="4770537"/>
          </a:xfrm>
        </p:spPr>
        <p:txBody>
          <a:bodyPr wrap="square" anchor="ctr">
            <a:spAutoFit/>
          </a:bodyPr>
          <a:lstStyle/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400" dirty="0" smtClean="0">
                <a:ea typeface="Arial" panose="020B0604020202020204" pitchFamily="34" charset="0"/>
                <a:cs typeface="Times New Roman" panose="02020603050405020304" pitchFamily="18" charset="0"/>
              </a:rPr>
              <a:t>Présentation de FCT </a:t>
            </a: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 smtClean="0">
                <a:ea typeface="Arial" panose="020B0604020202020204" pitchFamily="34" charset="0"/>
                <a:cs typeface="Times New Roman" panose="02020603050405020304" pitchFamily="18" charset="0"/>
              </a:rPr>
              <a:t>La FCT en chiffres</a:t>
            </a: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 smtClean="0">
                <a:ea typeface="Arial" panose="020B0604020202020204" pitchFamily="34" charset="0"/>
                <a:cs typeface="Times New Roman" panose="02020603050405020304" pitchFamily="18" charset="0"/>
              </a:rPr>
              <a:t>Axes Stratégiques de la Faitière </a:t>
            </a:r>
            <a:endParaRPr lang="fr-FR" altLang="fr-FR" sz="2000" dirty="0" smtClean="0"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 smtClean="0">
                <a:ea typeface="Arial" panose="020B0604020202020204" pitchFamily="34" charset="0"/>
                <a:cs typeface="Calibri" panose="020F0502020204030204" pitchFamily="34" charset="0"/>
              </a:rPr>
              <a:t>Activités phares</a:t>
            </a: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 smtClean="0">
                <a:ea typeface="Arial" panose="020B0604020202020204" pitchFamily="34" charset="0"/>
                <a:cs typeface="Calibri" panose="020F0502020204030204" pitchFamily="34" charset="0"/>
              </a:rPr>
              <a:t>Synopsis d’activités 2022</a:t>
            </a: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 smtClean="0">
                <a:ea typeface="Arial" panose="020B0604020202020204" pitchFamily="34" charset="0"/>
                <a:cs typeface="Calibri" panose="020F0502020204030204" pitchFamily="34" charset="0"/>
              </a:rPr>
              <a:t>Activités en 2022</a:t>
            </a: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>
                <a:ea typeface="Arial" panose="020B0604020202020204" pitchFamily="34" charset="0"/>
                <a:cs typeface="Calibri" panose="020F0502020204030204" pitchFamily="34" charset="0"/>
              </a:rPr>
              <a:t>Actions de plaidoyer </a:t>
            </a:r>
            <a:endParaRPr lang="fr-FR" altLang="fr-FR" sz="2800" dirty="0" smtClean="0"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 smtClean="0">
                <a:ea typeface="Arial" panose="020B0604020202020204" pitchFamily="34" charset="0"/>
                <a:cs typeface="Calibri" panose="020F0502020204030204" pitchFamily="34" charset="0"/>
              </a:rPr>
              <a:t>Défis</a:t>
            </a: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 smtClean="0">
                <a:ea typeface="Arial" panose="020B0604020202020204" pitchFamily="34" charset="0"/>
                <a:cs typeface="Calibri" panose="020F0502020204030204" pitchFamily="34" charset="0"/>
              </a:rPr>
              <a:t>Perspectives</a:t>
            </a: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 smtClean="0">
                <a:ea typeface="Arial" panose="020B0604020202020204" pitchFamily="34" charset="0"/>
                <a:cs typeface="Calibri" panose="020F0502020204030204" pitchFamily="34" charset="0"/>
              </a:rPr>
              <a:t>Point sur les </a:t>
            </a:r>
            <a:r>
              <a:rPr lang="fr-FR" altLang="fr-FR" sz="2800" dirty="0" smtClean="0">
                <a:ea typeface="Arial" panose="020B0604020202020204" pitchFamily="34" charset="0"/>
                <a:cs typeface="Calibri" panose="020F0502020204030204" pitchFamily="34" charset="0"/>
              </a:rPr>
              <a:t>ressources</a:t>
            </a:r>
          </a:p>
          <a:p>
            <a:pPr marL="857250" indent="-857250">
              <a:spcBef>
                <a:spcPct val="0"/>
              </a:spcBef>
              <a:buFontTx/>
              <a:buAutoNum type="romanUcPeriod"/>
            </a:pPr>
            <a:r>
              <a:rPr lang="fr-FR" altLang="fr-FR" sz="2800" dirty="0" smtClean="0">
                <a:ea typeface="Arial" panose="020B0604020202020204" pitchFamily="34" charset="0"/>
                <a:cs typeface="Calibri" panose="020F0502020204030204" pitchFamily="34" charset="0"/>
              </a:rPr>
              <a:t>Situation des cotisations exceptionnelles R-M</a:t>
            </a:r>
            <a:endParaRPr lang="fr-FR" altLang="fr-FR" sz="2000" dirty="0" smtClean="0"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lvl="0" algn="l">
              <a:spcAft>
                <a:spcPts val="0"/>
              </a:spcAft>
            </a:pPr>
            <a:r>
              <a:rPr lang="fr-FR" altLang="fr-FR" b="1" dirty="0" smtClean="0">
                <a:solidFill>
                  <a:schemeClr val="bg1"/>
                </a:solidFill>
              </a:rPr>
              <a:t>IX. </a:t>
            </a:r>
            <a:r>
              <a:rPr lang="fr-FR" b="1" dirty="0">
                <a:solidFill>
                  <a:schemeClr val="bg1"/>
                </a:solidFill>
              </a:rPr>
              <a:t>PERSPECTIVES </a:t>
            </a:r>
          </a:p>
        </p:txBody>
      </p:sp>
      <p:sp>
        <p:nvSpPr>
          <p:cNvPr id="3" name="Rectangle 2"/>
          <p:cNvSpPr/>
          <p:nvPr/>
        </p:nvSpPr>
        <p:spPr>
          <a:xfrm>
            <a:off x="611560" y="1628800"/>
            <a:ext cx="7488832" cy="2777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Promouvoir </a:t>
            </a: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 fonction publique territoriale et Statuts de l’élu local ; </a:t>
            </a: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Renforcer la décentralisation financière ;</a:t>
            </a: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Poursuivre la déconcentration ;</a:t>
            </a: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Faire un plaidoyer pour le financement de l’élaboration des PDC par les budgets communaux.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08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pPr lvl="0" algn="l">
              <a:spcAft>
                <a:spcPts val="0"/>
              </a:spcAft>
            </a:pPr>
            <a:r>
              <a:rPr lang="fr-FR" altLang="fr-FR" b="1" dirty="0">
                <a:solidFill>
                  <a:schemeClr val="bg1"/>
                </a:solidFill>
              </a:rPr>
              <a:t>X</a:t>
            </a:r>
            <a:r>
              <a:rPr lang="fr-FR" altLang="fr-FR" b="1" dirty="0" smtClean="0">
                <a:solidFill>
                  <a:schemeClr val="bg1"/>
                </a:solidFill>
              </a:rPr>
              <a:t>. </a:t>
            </a:r>
            <a:r>
              <a:rPr lang="fr-FR" b="1" dirty="0" smtClean="0">
                <a:solidFill>
                  <a:schemeClr val="bg1"/>
                </a:solidFill>
              </a:rPr>
              <a:t>Point sur les ressources de la FCT </a:t>
            </a:r>
            <a:endParaRPr lang="fr-FR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82438"/>
              </p:ext>
            </p:extLst>
          </p:nvPr>
        </p:nvGraphicFramePr>
        <p:xfrm>
          <a:off x="604826" y="1484784"/>
          <a:ext cx="7848872" cy="5035237"/>
        </p:xfrm>
        <a:graphic>
          <a:graphicData uri="http://schemas.openxmlformats.org/drawingml/2006/table">
            <a:tbl>
              <a:tblPr/>
              <a:tblGrid>
                <a:gridCol w="551171"/>
                <a:gridCol w="4642547"/>
                <a:gridCol w="2655154"/>
              </a:tblGrid>
              <a:tr h="695531"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RESSOURCES DE </a:t>
                      </a:r>
                      <a:r>
                        <a:rPr lang="fr-FR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</a:t>
                      </a:r>
                      <a:r>
                        <a:rPr lang="fr-FR" sz="36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FCT 2022</a:t>
                      </a:r>
                      <a:endParaRPr lang="fr-FR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573"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8997"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N°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MONTANTS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531"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Subventions </a:t>
                      </a:r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l'ETAT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30 000 000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531"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Adhésions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9 </a:t>
                      </a:r>
                      <a:r>
                        <a:rPr lang="fr-F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 </a:t>
                      </a:r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531"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Cotisations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16 244 000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8997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</a:t>
                      </a:r>
                      <a:r>
                        <a:rPr lang="fr-FR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r>
                        <a:rPr lang="fr-FR" sz="2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144 </a:t>
                      </a:r>
                      <a:r>
                        <a:rPr lang="fr-FR" sz="2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684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pPr lvl="0" algn="l">
              <a:spcAft>
                <a:spcPts val="0"/>
              </a:spcAft>
            </a:pPr>
            <a:r>
              <a:rPr lang="fr-FR" altLang="fr-FR" b="1" dirty="0" smtClean="0">
                <a:solidFill>
                  <a:schemeClr val="bg1"/>
                </a:solidFill>
              </a:rPr>
              <a:t>X. </a:t>
            </a:r>
            <a:r>
              <a:rPr lang="fr-FR" b="1" dirty="0" smtClean="0">
                <a:solidFill>
                  <a:schemeClr val="bg1"/>
                </a:solidFill>
              </a:rPr>
              <a:t>Point sur les ressources de la FCT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28800"/>
            <a:ext cx="3806593" cy="45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1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340768"/>
            <a:ext cx="4853494" cy="5131153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pPr lvl="0" algn="l">
              <a:spcAft>
                <a:spcPts val="0"/>
              </a:spcAft>
            </a:pPr>
            <a:r>
              <a:rPr lang="fr-FR" altLang="fr-FR" b="1" dirty="0">
                <a:solidFill>
                  <a:schemeClr val="bg1"/>
                </a:solidFill>
              </a:rPr>
              <a:t>X</a:t>
            </a:r>
            <a:r>
              <a:rPr lang="fr-FR" altLang="fr-FR" b="1" dirty="0" smtClean="0">
                <a:solidFill>
                  <a:schemeClr val="bg1"/>
                </a:solidFill>
              </a:rPr>
              <a:t>. </a:t>
            </a:r>
            <a:r>
              <a:rPr lang="fr-FR" b="1" dirty="0" smtClean="0">
                <a:solidFill>
                  <a:schemeClr val="bg1"/>
                </a:solidFill>
              </a:rPr>
              <a:t>Point sur les ressources de la FCT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39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pPr lvl="0" algn="l">
              <a:spcAft>
                <a:spcPts val="0"/>
              </a:spcAft>
            </a:pPr>
            <a:r>
              <a:rPr lang="fr-FR" altLang="fr-FR" b="1" dirty="0" smtClean="0">
                <a:solidFill>
                  <a:schemeClr val="bg1"/>
                </a:solidFill>
              </a:rPr>
              <a:t>XI. </a:t>
            </a:r>
            <a:r>
              <a:rPr lang="fr-FR" b="1" dirty="0" smtClean="0">
                <a:solidFill>
                  <a:schemeClr val="bg1"/>
                </a:solidFill>
              </a:rPr>
              <a:t>Situation des cotisations</a:t>
            </a:r>
            <a:br>
              <a:rPr lang="fr-FR" b="1" dirty="0" smtClean="0">
                <a:solidFill>
                  <a:schemeClr val="bg1"/>
                </a:solidFill>
              </a:rPr>
            </a:br>
            <a:r>
              <a:rPr lang="fr-FR" b="1" dirty="0" smtClean="0">
                <a:solidFill>
                  <a:schemeClr val="bg1"/>
                </a:solidFill>
              </a:rPr>
              <a:t>exceptionnelles R-Maritime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37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9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92896"/>
          </a:xfrm>
        </p:spPr>
        <p:txBody>
          <a:bodyPr/>
          <a:lstStyle/>
          <a:p>
            <a:pPr marL="0" indent="0" algn="just" eaLnBrk="1" hangingPunct="1">
              <a:buFontTx/>
              <a:buNone/>
            </a:pPr>
            <a:r>
              <a:rPr lang="fr-FR" altLang="fr-FR" sz="2000" dirty="0" smtClean="0"/>
              <a:t>La Faitière des Communes du Togo est une jeune association qui regroupe 117 maires et qui fait du développement des territoires une de ses priorités.</a:t>
            </a:r>
          </a:p>
          <a:p>
            <a:pPr marL="0" indent="0" algn="just" eaLnBrk="1" hangingPunct="1">
              <a:buFontTx/>
              <a:buNone/>
            </a:pPr>
            <a:r>
              <a:rPr lang="fr-FR" altLang="fr-FR" sz="2000" dirty="0" smtClean="0"/>
              <a:t>L’immensité des actions à mener en faveur des populations au niveau local et national lui a amené à entamer une multitudes d’actions grâce à ses partenaires. </a:t>
            </a:r>
          </a:p>
          <a:p>
            <a:pPr marL="0" indent="0" algn="just" eaLnBrk="1" hangingPunct="1">
              <a:buFontTx/>
              <a:buNone/>
            </a:pPr>
            <a:r>
              <a:rPr lang="fr-FR" altLang="fr-FR" sz="2000" dirty="0" smtClean="0"/>
              <a:t>Nous invitons les membres  à honorer leurs engagements vis-à-vis de leurs faîtière pour une meilleure participation et  coordination </a:t>
            </a:r>
            <a:r>
              <a:rPr lang="fr-FR" altLang="fr-FR" sz="2000" smtClean="0"/>
              <a:t>des actions</a:t>
            </a:r>
            <a:endParaRPr lang="fr-FR" altLang="fr-FR" sz="2000" dirty="0" smtClean="0"/>
          </a:p>
          <a:p>
            <a:pPr marL="0" indent="0" algn="just" eaLnBrk="1" hangingPunct="1">
              <a:buFontTx/>
              <a:buNone/>
            </a:pPr>
            <a:r>
              <a:rPr lang="fr-FR" altLang="fr-FR" sz="2000" dirty="0" smtClean="0"/>
              <a:t>Et c’est le lieu de remercier tous nos partenaires techniques et financiers pour leurs actions en faveur de la Faitière, notamment :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sp>
        <p:nvSpPr>
          <p:cNvPr id="22533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fr-FR" altLang="fr-FR" b="1" dirty="0" smtClean="0">
                <a:solidFill>
                  <a:schemeClr val="bg1"/>
                </a:solidFill>
              </a:rPr>
              <a:t> Conclusion</a:t>
            </a:r>
            <a:endParaRPr lang="fr-FR" altLang="fr-FR" dirty="0" smtClean="0">
              <a:solidFill>
                <a:schemeClr val="bg1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u contenu 2"/>
          <p:cNvSpPr>
            <a:spLocks noGrp="1"/>
          </p:cNvSpPr>
          <p:nvPr>
            <p:ph idx="1"/>
          </p:nvPr>
        </p:nvSpPr>
        <p:spPr>
          <a:xfrm>
            <a:off x="692150" y="3594745"/>
            <a:ext cx="8229600" cy="1008063"/>
          </a:xfrm>
        </p:spPr>
        <p:txBody>
          <a:bodyPr/>
          <a:lstStyle/>
          <a:p>
            <a:pPr marL="0" indent="0" algn="ctr" eaLnBrk="1" hangingPunct="1">
              <a:buFontTx/>
              <a:buNone/>
              <a:tabLst>
                <a:tab pos="2238375" algn="l"/>
              </a:tabLst>
            </a:pPr>
            <a:r>
              <a:rPr lang="fr-FR" altLang="fr-FR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MERCI POUR VOTRE AIMABLE ATTENTION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2" y="-34652"/>
            <a:ext cx="7572916" cy="5116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/>
            </a:r>
            <a:b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I. Présentation </a:t>
            </a:r>
            <a: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de FCT </a:t>
            </a:r>
            <a:b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12700" algn="just">
              <a:spcBef>
                <a:spcPct val="0"/>
              </a:spcBef>
              <a:buFontTx/>
              <a:buNone/>
            </a:pPr>
            <a:r>
              <a:rPr lang="fr-FR" altLang="fr-FR" sz="2800" b="1" dirty="0" smtClean="0"/>
              <a:t>1. </a:t>
            </a:r>
            <a:r>
              <a:rPr lang="fr-FR" altLang="fr-FR" b="1" dirty="0" smtClean="0"/>
              <a:t>Fondement juridique &amp; création de la FCT</a:t>
            </a:r>
          </a:p>
          <a:p>
            <a:pPr indent="12700" algn="just">
              <a:spcBef>
                <a:spcPct val="0"/>
              </a:spcBef>
              <a:buFontTx/>
              <a:buNone/>
            </a:pPr>
            <a:r>
              <a:rPr lang="fr-FR" altLang="fr-FR" sz="2800" dirty="0" smtClean="0"/>
              <a:t>La </a:t>
            </a:r>
            <a:r>
              <a:rPr lang="fr-FR" altLang="fr-FR" sz="2800" dirty="0"/>
              <a:t>décentralisation trouve </a:t>
            </a:r>
            <a:r>
              <a:rPr lang="fr-FR" altLang="fr-FR" sz="2800" b="1" dirty="0"/>
              <a:t>son fondement </a:t>
            </a:r>
            <a:r>
              <a:rPr lang="fr-FR" altLang="fr-FR" sz="2800" b="1" dirty="0" smtClean="0"/>
              <a:t>dans la </a:t>
            </a:r>
            <a:r>
              <a:rPr lang="fr-FR" altLang="fr-FR" sz="2800" b="1" dirty="0"/>
              <a:t>loi n° 2019-006 du 26 juin 2019</a:t>
            </a:r>
            <a:r>
              <a:rPr lang="fr-FR" altLang="fr-FR" sz="2800" dirty="0"/>
              <a:t> modifiant celle n°2007-01 du 13 mars 2007 relative à et aux libertés locales modifiée par la loi n°2018-003 du 31 janvier 2018</a:t>
            </a:r>
            <a:r>
              <a:rPr lang="fr-FR" altLang="fr-FR" sz="2800" dirty="0" smtClean="0"/>
              <a:t>.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fr-FR" altLang="fr-FR" sz="2800" dirty="0" smtClean="0"/>
          </a:p>
          <a:p>
            <a:pPr indent="12700" algn="just">
              <a:spcBef>
                <a:spcPct val="0"/>
              </a:spcBef>
              <a:buNone/>
            </a:pPr>
            <a:r>
              <a:rPr lang="fr-FR" altLang="fr-FR" sz="2800" dirty="0"/>
              <a:t>La Faitière des Communes du Togo (FCT) est créée le </a:t>
            </a:r>
            <a:r>
              <a:rPr lang="fr-FR" altLang="fr-FR" sz="2800" b="1" dirty="0"/>
              <a:t>14 novembre 2020 </a:t>
            </a:r>
            <a:r>
              <a:rPr lang="fr-FR" altLang="fr-FR" sz="2800" dirty="0"/>
              <a:t>à </a:t>
            </a:r>
            <a:r>
              <a:rPr lang="fr-FR" altLang="fr-FR" sz="2800" dirty="0" smtClean="0"/>
              <a:t>Kara.</a:t>
            </a:r>
            <a:endParaRPr lang="fr-FR" altLang="fr-FR" sz="2800" dirty="0"/>
          </a:p>
          <a:p>
            <a:pPr algn="just">
              <a:spcBef>
                <a:spcPct val="0"/>
              </a:spcBef>
              <a:buFontTx/>
              <a:buNone/>
            </a:pPr>
            <a:endParaRPr lang="fr-FR" altLang="fr-FR" sz="3600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6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4098" y="1628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La FCT repose sur un trépied dont: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fr-FR" sz="2800" b="1" dirty="0" smtClean="0"/>
              <a:t>La </a:t>
            </a:r>
            <a:r>
              <a:rPr lang="fr-FR" sz="2800" b="1" dirty="0"/>
              <a:t>vision: </a:t>
            </a:r>
            <a:r>
              <a:rPr lang="fr-FR" sz="2000" dirty="0" smtClean="0"/>
              <a:t>« La </a:t>
            </a:r>
            <a:r>
              <a:rPr lang="fr-FR" sz="2000" dirty="0"/>
              <a:t>FCT est une association qui vise la bonne gouvernance locale inclusive, l’émancipation et la promotion du développement durable et inclusive des territoires, dans une approche solidaire et </a:t>
            </a:r>
            <a:r>
              <a:rPr lang="fr-FR" sz="2000" dirty="0" smtClean="0"/>
              <a:t>participative ».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fr-FR" sz="2800" b="1" dirty="0" smtClean="0"/>
              <a:t>Les valeurs: </a:t>
            </a:r>
            <a:r>
              <a:rPr lang="fr-FR" sz="2000" dirty="0" smtClean="0"/>
              <a:t>la Cohésion- la Solidarité- la Transparence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fr-FR" sz="2800" b="1" dirty="0" smtClean="0"/>
              <a:t>Les missions: </a:t>
            </a:r>
            <a:r>
              <a:rPr lang="fr-FR" sz="2000" dirty="0" smtClean="0"/>
              <a:t>Renforcer la décentralisation et développer les territoires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07504" y="189744"/>
            <a:ext cx="8229600" cy="1143000"/>
          </a:xfrm>
        </p:spPr>
        <p:txBody>
          <a:bodyPr/>
          <a:lstStyle/>
          <a:p>
            <a:pPr algn="l"/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/>
            </a:r>
            <a:b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I. Présentation </a:t>
            </a:r>
            <a: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de FCT </a:t>
            </a:r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(suite)</a:t>
            </a:r>
            <a: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/>
            </a:r>
            <a:b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61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5235" y="1646287"/>
            <a:ext cx="8003232" cy="4525963"/>
          </a:xfrm>
        </p:spPr>
        <p:txBody>
          <a:bodyPr/>
          <a:lstStyle/>
          <a:p>
            <a:pPr marL="0" indent="0" algn="just">
              <a:buFontTx/>
              <a:buNone/>
              <a:defRPr/>
            </a:pPr>
            <a:r>
              <a:rPr lang="fr-FR" altLang="fr-FR" b="1" dirty="0" smtClean="0"/>
              <a:t>2. Les objectifs spécifiques de la FCT</a:t>
            </a:r>
          </a:p>
          <a:p>
            <a:pPr marL="0" indent="0" algn="just">
              <a:buFontTx/>
              <a:buNone/>
              <a:defRPr/>
            </a:pPr>
            <a:endParaRPr lang="fr-FR" altLang="fr-FR" b="1" dirty="0" smtClean="0"/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fr-FR" sz="2400" dirty="0" smtClean="0"/>
              <a:t>Renforcement </a:t>
            </a:r>
            <a:r>
              <a:rPr lang="fr-FR" sz="2400" dirty="0"/>
              <a:t>des capacités des communes membres et leur </a:t>
            </a:r>
            <a:r>
              <a:rPr lang="fr-FR" sz="2400" dirty="0" smtClean="0"/>
              <a:t>administration ;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endParaRPr lang="fr-FR" sz="2400" dirty="0"/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fr-FR" altLang="fr-FR" sz="2400" dirty="0"/>
              <a:t>Promotion de l’autonomie des </a:t>
            </a:r>
            <a:r>
              <a:rPr lang="fr-FR" altLang="fr-FR" sz="2400" dirty="0" smtClean="0"/>
              <a:t>communes ;</a:t>
            </a:r>
          </a:p>
          <a:p>
            <a:pPr marL="0" indent="0" algn="just">
              <a:spcBef>
                <a:spcPct val="0"/>
              </a:spcBef>
              <a:buNone/>
            </a:pPr>
            <a:endParaRPr lang="fr-FR" altLang="fr-FR" sz="2400" dirty="0"/>
          </a:p>
          <a:p>
            <a:pPr algn="just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fr-FR" altLang="fr-FR" sz="2400" dirty="0"/>
              <a:t>Promotion de l’intercommunalité et la coopération décentralisée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07504" y="128687"/>
            <a:ext cx="8229600" cy="1143000"/>
          </a:xfrm>
        </p:spPr>
        <p:txBody>
          <a:bodyPr/>
          <a:lstStyle/>
          <a:p>
            <a:pPr algn="l"/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/>
            </a:r>
            <a:b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I. Présentation </a:t>
            </a:r>
            <a: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de </a:t>
            </a:r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FCT (suite) </a:t>
            </a:r>
            <a: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/>
            </a:r>
            <a:b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8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sp>
        <p:nvSpPr>
          <p:cNvPr id="24" name="Rectangle à coins arrondis 23"/>
          <p:cNvSpPr/>
          <p:nvPr/>
        </p:nvSpPr>
        <p:spPr>
          <a:xfrm>
            <a:off x="682625" y="2348235"/>
            <a:ext cx="2449513" cy="7207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rgbClr val="094279"/>
                </a:solidFill>
              </a:rPr>
              <a:t>Assemblée générale (AG)</a:t>
            </a:r>
            <a:endParaRPr lang="fr-FR" dirty="0">
              <a:solidFill>
                <a:srgbClr val="094279"/>
              </a:solidFill>
            </a:endParaRPr>
          </a:p>
        </p:txBody>
      </p:sp>
      <p:sp>
        <p:nvSpPr>
          <p:cNvPr id="27" name="Rectangle à coins arrondis 26"/>
          <p:cNvSpPr/>
          <p:nvPr/>
        </p:nvSpPr>
        <p:spPr>
          <a:xfrm>
            <a:off x="3619760" y="3684612"/>
            <a:ext cx="4833938" cy="9095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fr-FR" sz="1400" dirty="0">
                <a:solidFill>
                  <a:schemeClr val="tx1"/>
                </a:solidFill>
              </a:rPr>
              <a:t>C</a:t>
            </a:r>
            <a:r>
              <a:rPr lang="fr-FR" sz="1400" dirty="0" smtClean="0">
                <a:solidFill>
                  <a:schemeClr val="tx1"/>
                </a:solidFill>
              </a:rPr>
              <a:t>omposé 8 </a:t>
            </a:r>
            <a:r>
              <a:rPr lang="fr-FR" sz="1400" dirty="0">
                <a:solidFill>
                  <a:schemeClr val="tx1"/>
                </a:solidFill>
              </a:rPr>
              <a:t>membres dont une Présidente, cinq (05) Vice-Présidents représentant chacun une région et le Grand-Lomé et une trésorière et son adjointe. </a:t>
            </a:r>
            <a:r>
              <a:rPr lang="fr-FR" sz="1400" dirty="0" smtClean="0">
                <a:solidFill>
                  <a:schemeClr val="tx1"/>
                </a:solidFill>
              </a:rPr>
              <a:t>Il se réunit une fois par trimestre.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à coins arrondis 11"/>
          <p:cNvSpPr/>
          <p:nvPr/>
        </p:nvSpPr>
        <p:spPr>
          <a:xfrm>
            <a:off x="3619760" y="2392351"/>
            <a:ext cx="4833938" cy="6397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fr-FR" sz="1400" dirty="0">
                <a:solidFill>
                  <a:schemeClr val="tx1"/>
                </a:solidFill>
              </a:rPr>
              <a:t>C</a:t>
            </a:r>
            <a:r>
              <a:rPr lang="fr-FR" sz="1400" dirty="0" smtClean="0">
                <a:solidFill>
                  <a:schemeClr val="tx1"/>
                </a:solidFill>
              </a:rPr>
              <a:t>omposée des 117 communes, elle se </a:t>
            </a:r>
            <a:r>
              <a:rPr lang="fr-FR" sz="1400" dirty="0">
                <a:solidFill>
                  <a:schemeClr val="tx1"/>
                </a:solidFill>
              </a:rPr>
              <a:t>réunit une fois par an en congrès </a:t>
            </a:r>
            <a:r>
              <a:rPr lang="fr-FR" sz="1400" dirty="0" smtClean="0">
                <a:solidFill>
                  <a:schemeClr val="tx1"/>
                </a:solidFill>
              </a:rPr>
              <a:t>ordinaire. 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682625" y="3776663"/>
            <a:ext cx="2449513" cy="7207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rgbClr val="094279"/>
                </a:solidFill>
              </a:rPr>
              <a:t>Le Bureau national (BN)</a:t>
            </a:r>
            <a:endParaRPr lang="fr-FR" dirty="0">
              <a:solidFill>
                <a:srgbClr val="094279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682625" y="5156200"/>
            <a:ext cx="2449513" cy="7207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rgbClr val="094279"/>
                </a:solidFill>
              </a:rPr>
              <a:t>Le Secrétariat exécutif (SE)</a:t>
            </a:r>
            <a:endParaRPr lang="fr-FR" dirty="0">
              <a:solidFill>
                <a:srgbClr val="094279"/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3619760" y="5172075"/>
            <a:ext cx="4833938" cy="696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fr-FR" sz="1400" dirty="0" smtClean="0">
                <a:solidFill>
                  <a:schemeClr val="tx1"/>
                </a:solidFill>
              </a:rPr>
              <a:t>C’est </a:t>
            </a:r>
            <a:r>
              <a:rPr lang="fr-FR" sz="1400" dirty="0">
                <a:solidFill>
                  <a:schemeClr val="tx1"/>
                </a:solidFill>
              </a:rPr>
              <a:t>l’organe </a:t>
            </a:r>
            <a:r>
              <a:rPr lang="fr-FR" sz="1400" dirty="0" smtClean="0">
                <a:solidFill>
                  <a:schemeClr val="tx1"/>
                </a:solidFill>
              </a:rPr>
              <a:t>administratif </a:t>
            </a:r>
            <a:r>
              <a:rPr lang="fr-FR" sz="1400" dirty="0">
                <a:solidFill>
                  <a:schemeClr val="tx1"/>
                </a:solidFill>
              </a:rPr>
              <a:t>dirigé par un Secrétaire Exécutif. </a:t>
            </a:r>
          </a:p>
        </p:txBody>
      </p:sp>
      <p:sp>
        <p:nvSpPr>
          <p:cNvPr id="2" name="Flèche droite 1"/>
          <p:cNvSpPr/>
          <p:nvPr/>
        </p:nvSpPr>
        <p:spPr>
          <a:xfrm>
            <a:off x="3132138" y="2506996"/>
            <a:ext cx="579437" cy="4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Flèche droite 16"/>
          <p:cNvSpPr/>
          <p:nvPr/>
        </p:nvSpPr>
        <p:spPr>
          <a:xfrm>
            <a:off x="3132138" y="3912394"/>
            <a:ext cx="573087" cy="4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" name="Flèche droite 17"/>
          <p:cNvSpPr/>
          <p:nvPr/>
        </p:nvSpPr>
        <p:spPr>
          <a:xfrm>
            <a:off x="3132138" y="5280025"/>
            <a:ext cx="573087" cy="4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sp>
        <p:nvSpPr>
          <p:cNvPr id="3" name="Double flèche verticale 2"/>
          <p:cNvSpPr/>
          <p:nvPr/>
        </p:nvSpPr>
        <p:spPr>
          <a:xfrm>
            <a:off x="1634331" y="3055938"/>
            <a:ext cx="489397" cy="73265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0" name="Double flèche verticale 19"/>
          <p:cNvSpPr/>
          <p:nvPr/>
        </p:nvSpPr>
        <p:spPr>
          <a:xfrm>
            <a:off x="1617663" y="4500563"/>
            <a:ext cx="506065" cy="6556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 bwMode="auto">
          <a:xfrm>
            <a:off x="574675" y="100986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fr-FR" altLang="fr-FR" sz="3200" b="1" dirty="0" smtClean="0">
                <a:solidFill>
                  <a:schemeClr val="tx1"/>
                </a:solidFill>
              </a:rPr>
              <a:t>3. Les instances de la FCT</a:t>
            </a:r>
            <a:endParaRPr lang="fr-FR" altLang="fr-FR" sz="3200" dirty="0" smtClean="0">
              <a:solidFill>
                <a:schemeClr val="tx1"/>
              </a:solidFill>
            </a:endParaRPr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252408" y="149429"/>
            <a:ext cx="8229600" cy="1143000"/>
          </a:xfrm>
        </p:spPr>
        <p:txBody>
          <a:bodyPr/>
          <a:lstStyle/>
          <a:p>
            <a:pPr algn="l"/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/>
            </a:r>
            <a:b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I. Présentation de la </a:t>
            </a:r>
            <a: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FCT </a:t>
            </a:r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/>
            </a:r>
            <a:b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" y="116632"/>
            <a:ext cx="8229600" cy="1143000"/>
          </a:xfrm>
        </p:spPr>
        <p:txBody>
          <a:bodyPr/>
          <a:lstStyle/>
          <a:p>
            <a:pPr marL="857250" indent="-857250" algn="l"/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II. La </a:t>
            </a:r>
            <a:r>
              <a:rPr lang="fr-FR" altLang="fr-FR" b="1" dirty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FCT en chiffres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85737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FR" altLang="fr-FR" sz="2400" dirty="0" smtClean="0"/>
              <a:t>La FCT compte </a:t>
            </a:r>
            <a:r>
              <a:rPr lang="fr-FR" altLang="fr-FR" sz="7200" b="1" dirty="0">
                <a:latin typeface="+mj-lt"/>
              </a:rPr>
              <a:t>117</a:t>
            </a:r>
            <a:r>
              <a:rPr lang="fr-FR" altLang="fr-FR" sz="6000" dirty="0"/>
              <a:t> </a:t>
            </a:r>
            <a:endParaRPr lang="fr-FR" altLang="fr-FR" sz="6000" dirty="0" smtClean="0"/>
          </a:p>
          <a:p>
            <a:endParaRPr lang="fr-FR" altLang="fr-FR" sz="3600" b="1" dirty="0" smtClean="0"/>
          </a:p>
          <a:p>
            <a:pPr marL="0" indent="0">
              <a:buNone/>
            </a:pPr>
            <a:r>
              <a:rPr lang="fr-FR" altLang="fr-FR" sz="7200" b="1" dirty="0" smtClean="0"/>
              <a:t>1527</a:t>
            </a:r>
            <a:r>
              <a:rPr lang="fr-FR" altLang="fr-FR" sz="2400" dirty="0" smtClean="0"/>
              <a:t> </a:t>
            </a:r>
          </a:p>
          <a:p>
            <a:pPr marL="0" indent="0">
              <a:buNone/>
            </a:pPr>
            <a:endParaRPr lang="fr-FR" altLang="fr-FR" sz="2400" dirty="0"/>
          </a:p>
          <a:p>
            <a:pPr marL="0" indent="0">
              <a:buNone/>
            </a:pPr>
            <a:r>
              <a:rPr lang="fr-FR" altLang="fr-FR" sz="2400" dirty="0" smtClean="0"/>
              <a:t>			  conseillers </a:t>
            </a:r>
            <a:r>
              <a:rPr lang="fr-FR" altLang="fr-FR" sz="2400" dirty="0"/>
              <a:t>municipaux </a:t>
            </a:r>
            <a:r>
              <a:rPr lang="fr-FR" altLang="fr-FR" sz="2400" dirty="0" smtClean="0"/>
              <a:t>sont élus pour 			  la </a:t>
            </a:r>
            <a:r>
              <a:rPr lang="fr-FR" altLang="fr-FR" sz="2400" dirty="0"/>
              <a:t>gestion des 117 communes</a:t>
            </a:r>
          </a:p>
          <a:p>
            <a:endParaRPr lang="fr-FR" alt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pic>
        <p:nvPicPr>
          <p:cNvPr id="8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18593"/>
          <a:stretch>
            <a:fillRect/>
          </a:stretch>
        </p:blipFill>
        <p:spPr bwMode="auto">
          <a:xfrm>
            <a:off x="3658635" y="2238325"/>
            <a:ext cx="1826729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94616" y="3289746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fr-FR" altLang="fr-FR" sz="2400" dirty="0"/>
              <a:t>communes</a:t>
            </a:r>
          </a:p>
        </p:txBody>
      </p:sp>
      <p:pic>
        <p:nvPicPr>
          <p:cNvPr id="10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4" y="3824238"/>
            <a:ext cx="2487028" cy="238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 rot="19543085" flipH="1">
            <a:off x="2564589" y="4863496"/>
            <a:ext cx="78437" cy="311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 rot="19543085" flipH="1">
            <a:off x="2814241" y="5045791"/>
            <a:ext cx="92132" cy="395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 rot="19543085" flipH="1">
            <a:off x="3187230" y="5216043"/>
            <a:ext cx="88314" cy="628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 rot="19543085" flipH="1">
            <a:off x="3567763" y="5059575"/>
            <a:ext cx="88314" cy="628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 rot="19543085" flipH="1">
            <a:off x="3840846" y="4896063"/>
            <a:ext cx="88314" cy="628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75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250825" y="66320"/>
            <a:ext cx="8229600" cy="1143000"/>
          </a:xfrm>
        </p:spPr>
        <p:txBody>
          <a:bodyPr/>
          <a:lstStyle/>
          <a:p>
            <a:pPr algn="l"/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 II. La FCT en chiffres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01663" y="1585913"/>
            <a:ext cx="8066087" cy="6842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b="1" spc="5" dirty="0">
                <a:ea typeface="Arial" panose="020B0604020202020204" pitchFamily="34" charset="0"/>
                <a:cs typeface="Times New Roman" panose="02020603050405020304" pitchFamily="18" charset="0"/>
              </a:rPr>
              <a:t>La Faitière des Communes du Togo (FCT) compte 117 maires issus des communes réparties sur le territoire comme suit:</a:t>
            </a:r>
            <a:endParaRPr lang="fr-FR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850" y="3213100"/>
            <a:ext cx="2314575" cy="287972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398838" y="3213100"/>
            <a:ext cx="2314575" cy="287972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472238" y="3213100"/>
            <a:ext cx="2314575" cy="287972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251" name="ZoneTexte 4"/>
          <p:cNvSpPr txBox="1">
            <a:spLocks noChangeArrowheads="1"/>
          </p:cNvSpPr>
          <p:nvPr/>
        </p:nvSpPr>
        <p:spPr bwMode="auto">
          <a:xfrm>
            <a:off x="495300" y="2516188"/>
            <a:ext cx="16557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8000" b="1">
                <a:solidFill>
                  <a:srgbClr val="094279"/>
                </a:solidFill>
                <a:latin typeface="Arial Narrow" panose="020B0606020202030204" pitchFamily="34" charset="0"/>
              </a:rPr>
              <a:t>16</a:t>
            </a:r>
            <a:endParaRPr lang="fr-FR" altLang="fr-FR" sz="2400">
              <a:solidFill>
                <a:srgbClr val="094279"/>
              </a:solidFill>
            </a:endParaRPr>
          </a:p>
        </p:txBody>
      </p:sp>
      <p:sp>
        <p:nvSpPr>
          <p:cNvPr id="10252" name="Rectangle 6"/>
          <p:cNvSpPr>
            <a:spLocks noChangeArrowheads="1"/>
          </p:cNvSpPr>
          <p:nvPr/>
        </p:nvSpPr>
        <p:spPr bwMode="auto">
          <a:xfrm>
            <a:off x="1404938" y="2809875"/>
            <a:ext cx="13636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/>
              <a:t>Communes</a:t>
            </a:r>
          </a:p>
        </p:txBody>
      </p:sp>
      <p:sp>
        <p:nvSpPr>
          <p:cNvPr id="10253" name="Rectangle 12"/>
          <p:cNvSpPr>
            <a:spLocks noChangeArrowheads="1"/>
          </p:cNvSpPr>
          <p:nvPr/>
        </p:nvSpPr>
        <p:spPr bwMode="auto">
          <a:xfrm>
            <a:off x="495300" y="2430463"/>
            <a:ext cx="237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/>
              <a:t>Région des Savanes </a:t>
            </a:r>
          </a:p>
        </p:txBody>
      </p:sp>
      <p:sp>
        <p:nvSpPr>
          <p:cNvPr id="10254" name="Rectangle 15"/>
          <p:cNvSpPr>
            <a:spLocks noChangeArrowheads="1"/>
          </p:cNvSpPr>
          <p:nvPr/>
        </p:nvSpPr>
        <p:spPr bwMode="auto">
          <a:xfrm>
            <a:off x="3638550" y="2435225"/>
            <a:ext cx="2030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/>
              <a:t>Région de la Kara</a:t>
            </a:r>
          </a:p>
        </p:txBody>
      </p:sp>
      <p:sp>
        <p:nvSpPr>
          <p:cNvPr id="10255" name="Rectangle 17"/>
          <p:cNvSpPr>
            <a:spLocks noChangeArrowheads="1"/>
          </p:cNvSpPr>
          <p:nvPr/>
        </p:nvSpPr>
        <p:spPr bwMode="auto">
          <a:xfrm>
            <a:off x="4311650" y="2809875"/>
            <a:ext cx="1363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/>
              <a:t>Communes</a:t>
            </a:r>
          </a:p>
        </p:txBody>
      </p:sp>
      <p:sp>
        <p:nvSpPr>
          <p:cNvPr id="10256" name="ZoneTexte 19"/>
          <p:cNvSpPr txBox="1">
            <a:spLocks noChangeArrowheads="1"/>
          </p:cNvSpPr>
          <p:nvPr/>
        </p:nvSpPr>
        <p:spPr bwMode="auto">
          <a:xfrm>
            <a:off x="3328988" y="2516188"/>
            <a:ext cx="1655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8000" b="1">
                <a:solidFill>
                  <a:srgbClr val="094279"/>
                </a:solidFill>
                <a:latin typeface="Arial Narrow" panose="020B0606020202030204" pitchFamily="34" charset="0"/>
              </a:rPr>
              <a:t>22</a:t>
            </a:r>
            <a:endParaRPr lang="fr-FR" altLang="fr-FR" sz="2400">
              <a:solidFill>
                <a:srgbClr val="094279"/>
              </a:solidFill>
            </a:endParaRPr>
          </a:p>
        </p:txBody>
      </p:sp>
      <p:sp>
        <p:nvSpPr>
          <p:cNvPr id="10257" name="Rectangle 20"/>
          <p:cNvSpPr>
            <a:spLocks noChangeArrowheads="1"/>
          </p:cNvSpPr>
          <p:nvPr/>
        </p:nvSpPr>
        <p:spPr bwMode="auto">
          <a:xfrm>
            <a:off x="6396038" y="2439988"/>
            <a:ext cx="241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/>
              <a:t>Région de la Centrale</a:t>
            </a:r>
          </a:p>
        </p:txBody>
      </p:sp>
      <p:sp>
        <p:nvSpPr>
          <p:cNvPr id="10258" name="Rectangle 21"/>
          <p:cNvSpPr>
            <a:spLocks noChangeArrowheads="1"/>
          </p:cNvSpPr>
          <p:nvPr/>
        </p:nvSpPr>
        <p:spPr bwMode="auto">
          <a:xfrm>
            <a:off x="7423150" y="2809875"/>
            <a:ext cx="1363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/>
              <a:t>Communes</a:t>
            </a:r>
          </a:p>
        </p:txBody>
      </p:sp>
      <p:sp>
        <p:nvSpPr>
          <p:cNvPr id="10259" name="ZoneTexte 22"/>
          <p:cNvSpPr txBox="1">
            <a:spLocks noChangeArrowheads="1"/>
          </p:cNvSpPr>
          <p:nvPr/>
        </p:nvSpPr>
        <p:spPr bwMode="auto">
          <a:xfrm>
            <a:off x="6472238" y="2516188"/>
            <a:ext cx="1655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8000" b="1">
                <a:solidFill>
                  <a:srgbClr val="094279"/>
                </a:solidFill>
                <a:latin typeface="Arial Narrow" panose="020B0606020202030204" pitchFamily="34" charset="0"/>
              </a:rPr>
              <a:t>15</a:t>
            </a:r>
            <a:endParaRPr lang="fr-FR" altLang="fr-FR" sz="2400">
              <a:solidFill>
                <a:srgbClr val="094279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/>
          <p:cNvSpPr>
            <a:spLocks noGrp="1"/>
          </p:cNvSpPr>
          <p:nvPr>
            <p:ph type="title"/>
          </p:nvPr>
        </p:nvSpPr>
        <p:spPr>
          <a:xfrm>
            <a:off x="250825" y="68935"/>
            <a:ext cx="8229600" cy="1143000"/>
          </a:xfrm>
        </p:spPr>
        <p:txBody>
          <a:bodyPr/>
          <a:lstStyle/>
          <a:p>
            <a:pPr algn="l"/>
            <a:r>
              <a:rPr lang="fr-FR" altLang="fr-FR" b="1" dirty="0" smtClean="0">
                <a:solidFill>
                  <a:schemeClr val="bg1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II. La FCT en chiffres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50825" y="6546850"/>
            <a:ext cx="27670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400" dirty="0" smtClean="0">
                <a:solidFill>
                  <a:schemeClr val="bg1"/>
                </a:solidFill>
                <a:latin typeface="+mj-lt"/>
              </a:rPr>
              <a:t>Faitière des Communes du Togo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46" y="116632"/>
            <a:ext cx="936104" cy="920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Espace réservé du contenu 2"/>
          <p:cNvSpPr txBox="1">
            <a:spLocks/>
          </p:cNvSpPr>
          <p:nvPr/>
        </p:nvSpPr>
        <p:spPr bwMode="auto">
          <a:xfrm>
            <a:off x="6200775" y="6553200"/>
            <a:ext cx="272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fr-FR" sz="1100" i="1" dirty="0" smtClean="0">
                <a:solidFill>
                  <a:schemeClr val="bg1"/>
                </a:solidFill>
              </a:rPr>
              <a:t>Cohésion - Solidarité – Transparence </a:t>
            </a:r>
            <a:endParaRPr lang="fr-FR" sz="1100" dirty="0" smtClean="0">
              <a:solidFill>
                <a:schemeClr val="bg1"/>
              </a:solidFill>
            </a:endParaRPr>
          </a:p>
          <a:p>
            <a:pPr>
              <a:defRPr/>
            </a:pP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92163" y="3213100"/>
            <a:ext cx="2314575" cy="287972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845175" y="3213100"/>
            <a:ext cx="2314575" cy="287972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273" name="ZoneTexte 4"/>
          <p:cNvSpPr txBox="1">
            <a:spLocks noChangeArrowheads="1"/>
          </p:cNvSpPr>
          <p:nvPr/>
        </p:nvSpPr>
        <p:spPr bwMode="auto">
          <a:xfrm>
            <a:off x="963613" y="2516188"/>
            <a:ext cx="1655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8000" b="1">
                <a:solidFill>
                  <a:srgbClr val="094279"/>
                </a:solidFill>
                <a:latin typeface="Arial Narrow" panose="020B0606020202030204" pitchFamily="34" charset="0"/>
              </a:rPr>
              <a:t>32</a:t>
            </a:r>
            <a:endParaRPr lang="fr-FR" altLang="fr-FR" sz="2400">
              <a:solidFill>
                <a:srgbClr val="094279"/>
              </a:solidFill>
            </a:endParaRPr>
          </a:p>
        </p:txBody>
      </p:sp>
      <p:sp>
        <p:nvSpPr>
          <p:cNvPr id="11274" name="Rectangle 6"/>
          <p:cNvSpPr>
            <a:spLocks noChangeArrowheads="1"/>
          </p:cNvSpPr>
          <p:nvPr/>
        </p:nvSpPr>
        <p:spPr bwMode="auto">
          <a:xfrm>
            <a:off x="1873250" y="2809875"/>
            <a:ext cx="1363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/>
              <a:t>Communes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963613" y="2430463"/>
            <a:ext cx="2312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 dirty="0"/>
              <a:t>Région des Plateaux</a:t>
            </a:r>
          </a:p>
        </p:txBody>
      </p:sp>
      <p:sp>
        <p:nvSpPr>
          <p:cNvPr id="11276" name="Rectangle 15"/>
          <p:cNvSpPr>
            <a:spLocks noChangeArrowheads="1"/>
          </p:cNvSpPr>
          <p:nvPr/>
        </p:nvSpPr>
        <p:spPr bwMode="auto">
          <a:xfrm>
            <a:off x="6308725" y="2430463"/>
            <a:ext cx="1863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/>
              <a:t>Région Maritime</a:t>
            </a:r>
          </a:p>
        </p:txBody>
      </p:sp>
      <p:sp>
        <p:nvSpPr>
          <p:cNvPr id="11277" name="Rectangle 17"/>
          <p:cNvSpPr>
            <a:spLocks noChangeArrowheads="1"/>
          </p:cNvSpPr>
          <p:nvPr/>
        </p:nvSpPr>
        <p:spPr bwMode="auto">
          <a:xfrm>
            <a:off x="6808788" y="2809875"/>
            <a:ext cx="13636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/>
              <a:t>Communes</a:t>
            </a:r>
          </a:p>
        </p:txBody>
      </p:sp>
      <p:sp>
        <p:nvSpPr>
          <p:cNvPr id="11278" name="ZoneTexte 19"/>
          <p:cNvSpPr txBox="1">
            <a:spLocks noChangeArrowheads="1"/>
          </p:cNvSpPr>
          <p:nvPr/>
        </p:nvSpPr>
        <p:spPr bwMode="auto">
          <a:xfrm>
            <a:off x="5826125" y="2516188"/>
            <a:ext cx="16557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8000" b="1">
                <a:solidFill>
                  <a:srgbClr val="094279"/>
                </a:solidFill>
                <a:latin typeface="Arial Narrow" panose="020B0606020202030204" pitchFamily="34" charset="0"/>
              </a:rPr>
              <a:t>32</a:t>
            </a:r>
            <a:endParaRPr lang="fr-FR" altLang="fr-FR" sz="2400">
              <a:solidFill>
                <a:srgbClr val="094279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9087</TotalTime>
  <Words>1046</Words>
  <Application>Microsoft Office PowerPoint</Application>
  <PresentationFormat>Affichage à l'écran (4:3)</PresentationFormat>
  <Paragraphs>200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Arial Narrow</vt:lpstr>
      <vt:lpstr>Calibri</vt:lpstr>
      <vt:lpstr>Times New Roman</vt:lpstr>
      <vt:lpstr>Wingdings</vt:lpstr>
      <vt:lpstr>Diseño predeterminado</vt:lpstr>
      <vt:lpstr>Presentation Title</vt:lpstr>
      <vt:lpstr>Plan de la présentation </vt:lpstr>
      <vt:lpstr> I. Présentation de FCT  </vt:lpstr>
      <vt:lpstr> I. Présentation de FCT (suite) </vt:lpstr>
      <vt:lpstr> I. Présentation de FCT (suite)  </vt:lpstr>
      <vt:lpstr> I. Présentation de la FCT  </vt:lpstr>
      <vt:lpstr>II. La FCT en chiffres</vt:lpstr>
      <vt:lpstr>  II. La FCT en chiffres</vt:lpstr>
      <vt:lpstr>II. La FCT en chiffres</vt:lpstr>
      <vt:lpstr> III. Axes stratégiques </vt:lpstr>
      <vt:lpstr>IV.  activités phares 2021</vt:lpstr>
      <vt:lpstr>Présentation PowerPoint</vt:lpstr>
      <vt:lpstr>VI.  activités en 2022</vt:lpstr>
      <vt:lpstr>VI.  activités en 2022</vt:lpstr>
      <vt:lpstr>VI.  activités en 2022</vt:lpstr>
      <vt:lpstr>VI.  activités en 2022</vt:lpstr>
      <vt:lpstr>VI.  activités en 2022</vt:lpstr>
      <vt:lpstr>VII. Actions de plaidoyer</vt:lpstr>
      <vt:lpstr>VIII. Défis </vt:lpstr>
      <vt:lpstr>IX. PERSPECTIVES </vt:lpstr>
      <vt:lpstr>X. Point sur les ressources de la FCT </vt:lpstr>
      <vt:lpstr>X. Point sur les ressources de la FCT </vt:lpstr>
      <vt:lpstr>X. Point sur les ressources de la FCT </vt:lpstr>
      <vt:lpstr>XI. Situation des cotisations exceptionnelles R-Maritime</vt:lpstr>
      <vt:lpstr> Conclusion</vt:lpstr>
      <vt:lpstr>Présentation PowerPoint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sefct</cp:lastModifiedBy>
  <cp:revision>980</cp:revision>
  <dcterms:created xsi:type="dcterms:W3CDTF">2010-05-23T14:28:12Z</dcterms:created>
  <dcterms:modified xsi:type="dcterms:W3CDTF">2022-11-25T08:43:10Z</dcterms:modified>
</cp:coreProperties>
</file>